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312" r:id="rId3"/>
    <p:sldId id="257" r:id="rId4"/>
    <p:sldId id="258" r:id="rId5"/>
    <p:sldId id="339" r:id="rId6"/>
    <p:sldId id="290" r:id="rId7"/>
    <p:sldId id="292" r:id="rId8"/>
    <p:sldId id="293" r:id="rId9"/>
    <p:sldId id="294" r:id="rId10"/>
    <p:sldId id="295" r:id="rId11"/>
    <p:sldId id="266" r:id="rId12"/>
    <p:sldId id="299" r:id="rId13"/>
    <p:sldId id="300" r:id="rId14"/>
    <p:sldId id="302" r:id="rId15"/>
    <p:sldId id="301" r:id="rId16"/>
    <p:sldId id="313" r:id="rId17"/>
    <p:sldId id="305" r:id="rId18"/>
    <p:sldId id="308" r:id="rId19"/>
    <p:sldId id="303" r:id="rId20"/>
    <p:sldId id="314" r:id="rId21"/>
    <p:sldId id="268" r:id="rId22"/>
    <p:sldId id="296" r:id="rId23"/>
    <p:sldId id="328" r:id="rId24"/>
    <p:sldId id="332" r:id="rId25"/>
    <p:sldId id="333" r:id="rId26"/>
    <p:sldId id="344" r:id="rId27"/>
    <p:sldId id="326" r:id="rId28"/>
    <p:sldId id="327" r:id="rId29"/>
    <p:sldId id="309" r:id="rId30"/>
    <p:sldId id="330" r:id="rId31"/>
    <p:sldId id="336" r:id="rId32"/>
    <p:sldId id="335" r:id="rId33"/>
    <p:sldId id="345" r:id="rId34"/>
    <p:sldId id="334" r:id="rId35"/>
    <p:sldId id="318" r:id="rId36"/>
    <p:sldId id="346" r:id="rId37"/>
    <p:sldId id="347" r:id="rId38"/>
    <p:sldId id="277" r:id="rId39"/>
    <p:sldId id="279" r:id="rId40"/>
    <p:sldId id="280" r:id="rId41"/>
    <p:sldId id="265" r:id="rId42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17" autoAdjust="0"/>
    <p:restoredTop sz="93190" autoAdjust="0"/>
  </p:normalViewPr>
  <p:slideViewPr>
    <p:cSldViewPr>
      <p:cViewPr>
        <p:scale>
          <a:sx n="66" d="100"/>
          <a:sy n="66" d="100"/>
        </p:scale>
        <p:origin x="486" y="1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30051-1512-4052-8654-871C9846EC3F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761EB-0111-4BD5-90C7-E5CD367622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20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761EB-0111-4BD5-90C7-E5CD3676228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10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22418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7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80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1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80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7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7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80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580" y="417998"/>
                </a:lnTo>
                <a:lnTo>
                  <a:pt x="965580" y="414283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80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7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22494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1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2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9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1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4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4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1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9"/>
                </a:lnTo>
                <a:lnTo>
                  <a:pt x="965506" y="414337"/>
                </a:lnTo>
              </a:path>
              <a:path w="965834" h="916305">
                <a:moveTo>
                  <a:pt x="965506" y="418057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2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1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322418" y="840931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580" y="502237"/>
                </a:lnTo>
                <a:lnTo>
                  <a:pt x="965580" y="498522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322494" y="840982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06" y="498517"/>
                </a:lnTo>
              </a:path>
              <a:path w="965834" h="1000125">
                <a:moveTo>
                  <a:pt x="965506" y="502237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297222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>
                <a:moveTo>
                  <a:pt x="990779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ln w="38157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ln w="1871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952217" y="8116558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656433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9769798"/>
            <a:ext cx="576580" cy="518159"/>
          </a:xfrm>
          <a:custGeom>
            <a:avLst/>
            <a:gdLst/>
            <a:ahLst/>
            <a:cxnLst/>
            <a:rect l="l" t="t" r="r" b="b"/>
            <a:pathLst>
              <a:path w="576580" h="518159">
                <a:moveTo>
                  <a:pt x="0" y="0"/>
                </a:moveTo>
                <a:lnTo>
                  <a:pt x="0" y="517963"/>
                </a:lnTo>
                <a:lnTo>
                  <a:pt x="576565" y="517963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9769798"/>
            <a:ext cx="576580" cy="518159"/>
          </a:xfrm>
          <a:custGeom>
            <a:avLst/>
            <a:gdLst/>
            <a:ahLst/>
            <a:cxnLst/>
            <a:rect l="l" t="t" r="r" b="b"/>
            <a:pathLst>
              <a:path w="576580" h="518159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565" y="517963"/>
                </a:lnTo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62963" y="1829689"/>
            <a:ext cx="6294755" cy="868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62" y="3273812"/>
            <a:ext cx="8323580" cy="2873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petfinder-pawpularity-score" TargetMode="External"/><Relationship Id="rId2" Type="http://schemas.openxmlformats.org/officeDocument/2006/relationships/hyperlink" Target="https://petfinder.my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en/model_doc/vit" TargetMode="External"/><Relationship Id="rId7" Type="http://schemas.openxmlformats.org/officeDocument/2006/relationships/hyperlink" Target="https://arxiv.org/pdf/2012.12877" TargetMode="External"/><Relationship Id="rId2" Type="http://schemas.openxmlformats.org/officeDocument/2006/relationships/hyperlink" Target="https://huggingface.co/docs/transformers/en/model_doc/de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2.12877" TargetMode="External"/><Relationship Id="rId5" Type="http://schemas.openxmlformats.org/officeDocument/2006/relationships/hyperlink" Target="https://arxiv.org/pdf/2103.14030" TargetMode="External"/><Relationship Id="rId4" Type="http://schemas.openxmlformats.org/officeDocument/2006/relationships/hyperlink" Target="https://fastai1.fast.ai/vision.learner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275" y="2635250"/>
            <a:ext cx="16694150" cy="4389279"/>
          </a:xfrm>
          <a:prstGeom prst="rect">
            <a:avLst/>
          </a:prstGeom>
        </p:spPr>
        <p:txBody>
          <a:bodyPr vert="horz" wrap="square" lIns="0" tIns="5715" rIns="0" bIns="0" rtlCol="0" anchor="ctr">
            <a:spAutoFit/>
          </a:bodyPr>
          <a:lstStyle/>
          <a:p>
            <a:pPr marL="487045" marR="5080" indent="-474980" algn="ctr">
              <a:lnSpc>
                <a:spcPct val="100699"/>
              </a:lnSpc>
              <a:spcBef>
                <a:spcPts val="45"/>
              </a:spcBef>
            </a:pP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Intermediate Machine Learning </a:t>
            </a:r>
            <a:b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600" dirty="0" err="1">
                <a:latin typeface="Arial" panose="020B0604020202020204" pitchFamily="34" charset="0"/>
                <a:cs typeface="Arial" panose="020B0604020202020204" pitchFamily="34" charset="0"/>
              </a:rPr>
              <a:t>Opencampus</a:t>
            </a:r>
            <a:endParaRPr sz="9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5302FEC-56C8-46CB-8899-FF9CA7A6DCB2}"/>
              </a:ext>
            </a:extLst>
          </p:cNvPr>
          <p:cNvSpPr txBox="1">
            <a:spLocks/>
          </p:cNvSpPr>
          <p:nvPr/>
        </p:nvSpPr>
        <p:spPr>
          <a:xfrm>
            <a:off x="4989958" y="710690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Pawpularity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Score &lt; 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06FC4A-5228-425A-BD19-2F8F18FC6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6" b="2067"/>
          <a:stretch/>
        </p:blipFill>
        <p:spPr>
          <a:xfrm>
            <a:off x="3430779" y="2178050"/>
            <a:ext cx="1135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4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DF83DCD3-797B-4264-BA72-0B7780EE0DDD}"/>
              </a:ext>
            </a:extLst>
          </p:cNvPr>
          <p:cNvSpPr txBox="1">
            <a:spLocks/>
          </p:cNvSpPr>
          <p:nvPr/>
        </p:nvSpPr>
        <p:spPr>
          <a:xfrm>
            <a:off x="4883150" y="751648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C406B-0068-4212-8CAD-B6B960F66194}"/>
              </a:ext>
            </a:extLst>
          </p:cNvPr>
          <p:cNvSpPr txBox="1"/>
          <p:nvPr/>
        </p:nvSpPr>
        <p:spPr>
          <a:xfrm>
            <a:off x="2993838" y="2361895"/>
            <a:ext cx="1187151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augmentation is useful to improve performance and outcomes of machine learning models by forming new and different examples to train datasets.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Transforms are done using Compose. Computer Vision Transformations (CV2)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en-US" sz="2000" dirty="0">
                <a:solidFill>
                  <a:srgbClr val="0C0D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transforms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operations are applied to the original images at every batch generation. So the dataset is left unchanged, only the batch images are copied and transformed every iteration.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Original with no Transformation: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778684-6D8B-47E5-96A2-D868C702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49" y="6135188"/>
            <a:ext cx="2057400" cy="3412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83E18E-3474-4F4A-95E4-565B5262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6135188"/>
            <a:ext cx="2262001" cy="34492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FF8A8-DDF7-4553-81AB-3E3323548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350" y="6135188"/>
            <a:ext cx="2262001" cy="33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5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DF83DCD3-797B-4264-BA72-0B7780EE0DDD}"/>
              </a:ext>
            </a:extLst>
          </p:cNvPr>
          <p:cNvSpPr txBox="1">
            <a:spLocks/>
          </p:cNvSpPr>
          <p:nvPr/>
        </p:nvSpPr>
        <p:spPr>
          <a:xfrm>
            <a:off x="3511550" y="751648"/>
            <a:ext cx="11201400" cy="10894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Examples of Data Transformation</a:t>
            </a:r>
          </a:p>
          <a:p>
            <a:pPr algn="ctr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C406B-0068-4212-8CAD-B6B960F66194}"/>
              </a:ext>
            </a:extLst>
          </p:cNvPr>
          <p:cNvSpPr txBox="1"/>
          <p:nvPr/>
        </p:nvSpPr>
        <p:spPr>
          <a:xfrm>
            <a:off x="2993838" y="2361895"/>
            <a:ext cx="4251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/>
              <a:t>Center Crop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Transformation: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0875C1-B63C-4D48-BF4A-1E974A2F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3272338"/>
            <a:ext cx="3124200" cy="28750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678388-2BAA-4C57-9713-25C1FBD8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10" y="3119168"/>
            <a:ext cx="3124199" cy="30584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F146F2-A47D-4F45-9DAB-E223E9D84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728" y="3119168"/>
            <a:ext cx="3124198" cy="31241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111FB48-1C26-47F2-95BF-D6F3A2F6BB74}"/>
              </a:ext>
            </a:extLst>
          </p:cNvPr>
          <p:cNvSpPr txBox="1"/>
          <p:nvPr/>
        </p:nvSpPr>
        <p:spPr>
          <a:xfrm>
            <a:off x="3313112" y="637401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Horizontal Flip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6DD241-9B4C-4BA8-9910-98D379681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094" y="6764966"/>
            <a:ext cx="1905000" cy="33074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4344DD-AAC4-44BA-A05A-8DB987F0E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200" y="6741140"/>
            <a:ext cx="2299267" cy="33999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7E23A3-C4B4-429D-9712-82819E3F4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3686" y="6801479"/>
            <a:ext cx="2154241" cy="33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DF83DCD3-797B-4264-BA72-0B7780EE0DDD}"/>
              </a:ext>
            </a:extLst>
          </p:cNvPr>
          <p:cNvSpPr txBox="1">
            <a:spLocks/>
          </p:cNvSpPr>
          <p:nvPr/>
        </p:nvSpPr>
        <p:spPr>
          <a:xfrm>
            <a:off x="3028763" y="751648"/>
            <a:ext cx="12151523" cy="10894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Examples of Data Transformation</a:t>
            </a:r>
          </a:p>
          <a:p>
            <a:pPr algn="ctr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C406B-0068-4212-8CAD-B6B960F66194}"/>
              </a:ext>
            </a:extLst>
          </p:cNvPr>
          <p:cNvSpPr txBox="1"/>
          <p:nvPr/>
        </p:nvSpPr>
        <p:spPr>
          <a:xfrm>
            <a:off x="2993838" y="2361895"/>
            <a:ext cx="2727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/>
              <a:t>Rotation 45 degrees</a:t>
            </a: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809962-DBDC-4EDB-8645-7D3D1BB6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338" y="3143777"/>
            <a:ext cx="2130612" cy="33817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FED810-DF1D-4478-A9D4-18B54DAE9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648" y="3038814"/>
            <a:ext cx="2286000" cy="3374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59C150-A21F-4135-AD1D-703F64BC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1673" y="2984094"/>
            <a:ext cx="2286000" cy="34840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59EC80-01AF-4975-8255-33D8FC2854B0}"/>
              </a:ext>
            </a:extLst>
          </p:cNvPr>
          <p:cNvSpPr txBox="1"/>
          <p:nvPr/>
        </p:nvSpPr>
        <p:spPr>
          <a:xfrm>
            <a:off x="2981138" y="6525503"/>
            <a:ext cx="2727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/>
              <a:t>Random Crop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03C787-65E6-42C7-B226-F70D2030F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38" y="7307384"/>
            <a:ext cx="2714812" cy="27340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34D732-B420-4027-82E5-E4BA89A56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132" y="7307384"/>
            <a:ext cx="2714812" cy="26671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82DCE3-064D-434F-953A-CFCD34E36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2266" y="7337546"/>
            <a:ext cx="2664813" cy="25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1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DF83DCD3-797B-4264-BA72-0B7780EE0DDD}"/>
              </a:ext>
            </a:extLst>
          </p:cNvPr>
          <p:cNvSpPr txBox="1">
            <a:spLocks/>
          </p:cNvSpPr>
          <p:nvPr/>
        </p:nvSpPr>
        <p:spPr>
          <a:xfrm>
            <a:off x="3461357" y="751649"/>
            <a:ext cx="11175393" cy="89300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Examples of Data Transformation</a:t>
            </a:r>
          </a:p>
          <a:p>
            <a:pPr algn="ctr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C406B-0068-4212-8CAD-B6B960F66194}"/>
              </a:ext>
            </a:extLst>
          </p:cNvPr>
          <p:cNvSpPr txBox="1"/>
          <p:nvPr/>
        </p:nvSpPr>
        <p:spPr>
          <a:xfrm>
            <a:off x="3087502" y="2084780"/>
            <a:ext cx="11871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/>
              <a:t>Color Jitter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595D5A-1697-498D-99CA-549091C4F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57" y="3003148"/>
            <a:ext cx="2074863" cy="32723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BF651F-D8B3-4F2C-9323-0AE26F64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938" y="3052048"/>
            <a:ext cx="1981200" cy="31745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3BA6A2-01CB-4BBA-87FE-9E2A73CA4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870" y="2964340"/>
            <a:ext cx="2074862" cy="32521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77CF23-7CC5-493D-B613-9943689BA05E}"/>
              </a:ext>
            </a:extLst>
          </p:cNvPr>
          <p:cNvSpPr txBox="1"/>
          <p:nvPr/>
        </p:nvSpPr>
        <p:spPr>
          <a:xfrm>
            <a:off x="3304721" y="654753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Grayscale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0D21C4-EFD4-4D79-8E6C-47A2BB110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505" y="7010497"/>
            <a:ext cx="1772832" cy="32021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9ECFE7-88B4-4807-BB34-A8379F6CD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035" y="7023575"/>
            <a:ext cx="2012950" cy="31037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C40167-59FE-4A1D-BA4A-0EA15EC79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6905" y="6925165"/>
            <a:ext cx="2138557" cy="32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DF83DCD3-797B-4264-BA72-0B7780EE0DDD}"/>
              </a:ext>
            </a:extLst>
          </p:cNvPr>
          <p:cNvSpPr txBox="1">
            <a:spLocks/>
          </p:cNvSpPr>
          <p:nvPr/>
        </p:nvSpPr>
        <p:spPr>
          <a:xfrm>
            <a:off x="3816350" y="751648"/>
            <a:ext cx="11353800" cy="102089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Examples of Data Transformation</a:t>
            </a:r>
          </a:p>
          <a:p>
            <a:pPr algn="ctr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C406B-0068-4212-8CAD-B6B960F66194}"/>
              </a:ext>
            </a:extLst>
          </p:cNvPr>
          <p:cNvSpPr txBox="1"/>
          <p:nvPr/>
        </p:nvSpPr>
        <p:spPr>
          <a:xfrm>
            <a:off x="2993838" y="2361895"/>
            <a:ext cx="11871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Color Space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Alpha Channel (RGBA)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37941A-9270-483F-AAB9-4DFE45B8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0" y="3208938"/>
            <a:ext cx="1908175" cy="2965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73927E-C508-43BD-82C3-A23C7FAFF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50" y="3250711"/>
            <a:ext cx="1752600" cy="29708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7061C7-1583-4270-891D-5146FEC1F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350" y="3250711"/>
            <a:ext cx="1752600" cy="28706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2E332C-4F38-465D-B319-11A0791EF0B6}"/>
              </a:ext>
            </a:extLst>
          </p:cNvPr>
          <p:cNvSpPr txBox="1"/>
          <p:nvPr/>
        </p:nvSpPr>
        <p:spPr>
          <a:xfrm>
            <a:off x="3206750" y="6521450"/>
            <a:ext cx="96120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happens when we apply data transformation in </a:t>
            </a:r>
            <a:r>
              <a:rPr lang="en-US" b="1" dirty="0" err="1"/>
              <a:t>Pytorch</a:t>
            </a:r>
            <a:r>
              <a:rPr lang="en-US" b="1" dirty="0"/>
              <a:t>?</a:t>
            </a:r>
          </a:p>
          <a:p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Steps for training set</a:t>
            </a:r>
          </a:p>
          <a:p>
            <a:r>
              <a:rPr lang="en-US" b="1" dirty="0"/>
              <a:t>     Resizing is applied </a:t>
            </a:r>
          </a:p>
          <a:p>
            <a:r>
              <a:rPr lang="en-US" b="1" dirty="0"/>
              <a:t>     For the transformation to be applied or not to the patch is a chance (50/50)</a:t>
            </a:r>
          </a:p>
          <a:p>
            <a:r>
              <a:rPr lang="en-US" b="1" dirty="0"/>
              <a:t>     Convert it to a tensor</a:t>
            </a:r>
          </a:p>
          <a:p>
            <a:r>
              <a:rPr lang="en-US" b="1" dirty="0"/>
              <a:t>     Normalize the resulting tensor</a:t>
            </a:r>
          </a:p>
          <a:p>
            <a:endParaRPr lang="en-US" b="1" dirty="0"/>
          </a:p>
          <a:p>
            <a:r>
              <a:rPr lang="en-US" b="1" dirty="0"/>
              <a:t>2. Steps for validation set</a:t>
            </a:r>
          </a:p>
          <a:p>
            <a:r>
              <a:rPr lang="en-US" b="1" dirty="0"/>
              <a:t>    Resizing is applied to the image</a:t>
            </a:r>
          </a:p>
          <a:p>
            <a:r>
              <a:rPr lang="en-US" b="1" dirty="0"/>
              <a:t>    Convert it to a tensor</a:t>
            </a:r>
          </a:p>
          <a:p>
            <a:r>
              <a:rPr lang="en-US" b="1" dirty="0"/>
              <a:t>    Normalizing the resulting tensor</a:t>
            </a:r>
          </a:p>
          <a:p>
            <a:endParaRPr lang="en-US" b="1" dirty="0"/>
          </a:p>
          <a:p>
            <a:r>
              <a:rPr lang="en-US" b="1" dirty="0"/>
              <a:t>     </a:t>
            </a:r>
          </a:p>
          <a:p>
            <a:r>
              <a:rPr lang="en-US" b="1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82313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4121150" y="738312"/>
            <a:ext cx="9642476" cy="11493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Dataset Creation with Images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8A8914-2633-41E5-A3F8-DBE1C5B782BB}"/>
              </a:ext>
            </a:extLst>
          </p:cNvPr>
          <p:cNvSpPr txBox="1"/>
          <p:nvPr/>
        </p:nvSpPr>
        <p:spPr>
          <a:xfrm>
            <a:off x="3394074" y="1900985"/>
            <a:ext cx="107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Class contains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Value as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Pawpularity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 are the images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9FBF0C-977C-4A23-8DD7-7DB4068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97" y="3093018"/>
            <a:ext cx="11254506" cy="66767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F85F7F-745E-4DA4-B0AD-7CB53940D675}"/>
              </a:ext>
            </a:extLst>
          </p:cNvPr>
          <p:cNvSpPr txBox="1"/>
          <p:nvPr/>
        </p:nvSpPr>
        <p:spPr>
          <a:xfrm>
            <a:off x="3523097" y="2559710"/>
            <a:ext cx="305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 Below: </a:t>
            </a:r>
          </a:p>
        </p:txBody>
      </p:sp>
    </p:spTree>
    <p:extLst>
      <p:ext uri="{BB962C8B-B14F-4D97-AF65-F5344CB8AC3E}">
        <p14:creationId xmlns:p14="http://schemas.microsoft.com/office/powerpoint/2010/main" val="37628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264150" y="751648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Train-Validation Split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8A8914-2633-41E5-A3F8-DBE1C5B782BB}"/>
              </a:ext>
            </a:extLst>
          </p:cNvPr>
          <p:cNvSpPr txBox="1"/>
          <p:nvPr/>
        </p:nvSpPr>
        <p:spPr>
          <a:xfrm>
            <a:off x="3049415" y="2611813"/>
            <a:ext cx="11039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Train-Validation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(80%-20%)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Train dataset using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train_test_split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Using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Dataloader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 from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perform training in batches of Batch Size = 128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Creating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train_loader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with Shuffle = True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as to keep off the Pattern learning by model through a sequence.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F9223DA-E12B-CABC-915D-9F102D23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15" y="5285010"/>
            <a:ext cx="14092735" cy="2949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33641A-1CCC-48AD-990B-5F7CABDAAF1E}"/>
              </a:ext>
            </a:extLst>
          </p:cNvPr>
          <p:cNvSpPr txBox="1"/>
          <p:nvPr/>
        </p:nvSpPr>
        <p:spPr>
          <a:xfrm>
            <a:off x="3051002" y="4780518"/>
            <a:ext cx="305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 Below: </a:t>
            </a:r>
          </a:p>
        </p:txBody>
      </p:sp>
    </p:spTree>
    <p:extLst>
      <p:ext uri="{BB962C8B-B14F-4D97-AF65-F5344CB8AC3E}">
        <p14:creationId xmlns:p14="http://schemas.microsoft.com/office/powerpoint/2010/main" val="4041899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264150" y="751648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Evaluation Metric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8A8914-2633-41E5-A3F8-DBE1C5B782BB}"/>
              </a:ext>
            </a:extLst>
          </p:cNvPr>
          <p:cNvSpPr txBox="1"/>
          <p:nvPr/>
        </p:nvSpPr>
        <p:spPr>
          <a:xfrm>
            <a:off x="3346450" y="2177983"/>
            <a:ext cx="81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RMSE : Root Mean Square Error (Method prescribed in the competition)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383612-98BE-49E3-8966-DC7D84C9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5149850"/>
            <a:ext cx="9662872" cy="4261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1438154-84F1-4B5C-9994-73EA211097F1}"/>
              </a:ext>
            </a:extLst>
          </p:cNvPr>
          <p:cNvSpPr/>
          <p:nvPr/>
        </p:nvSpPr>
        <p:spPr>
          <a:xfrm>
            <a:off x="3333750" y="2984735"/>
            <a:ext cx="91503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RMSE represents the square root of the average squared differences between predicted and observed outcomes. RMSE value with zero indicates that the model has a perfect fit. The lower the RMSE, the better the model and its predictions. A higher relative root mean square error in machine learning indicates that there is a large deviation from the residual to the ground truth.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6DAE4B-3028-45F2-9F35-748B5401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514" y="5378450"/>
            <a:ext cx="4356622" cy="17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2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264150" y="751648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Baseline “Model”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DF669-FE72-4A7D-B058-F4EE693B1518}"/>
              </a:ext>
            </a:extLst>
          </p:cNvPr>
          <p:cNvSpPr txBox="1"/>
          <p:nvPr/>
        </p:nvSpPr>
        <p:spPr>
          <a:xfrm>
            <a:off x="2673350" y="2959618"/>
            <a:ext cx="46325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Baseline RMSE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(As per Challenge)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Standard Deviation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 20.6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we put all our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pawpulartiy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scores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 mean that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38.0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then we will have the RMSE of 20.6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Therefore,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RMSE: &lt;20.6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BACB1D0-DE9C-3FC7-6DB4-85CC025B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98" y="2767660"/>
            <a:ext cx="9610725" cy="540067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12B64F2-DDB2-0972-1C12-7F8C2E2041D2}"/>
              </a:ext>
            </a:extLst>
          </p:cNvPr>
          <p:cNvSpPr txBox="1"/>
          <p:nvPr/>
        </p:nvSpPr>
        <p:spPr>
          <a:xfrm>
            <a:off x="1065594" y="9430969"/>
            <a:ext cx="7848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/>
              <a:t>Source: https://www.kaggle.com/competitions/petfinder-pawpularity-score/discussion/301686</a:t>
            </a:r>
          </a:p>
        </p:txBody>
      </p:sp>
    </p:spTree>
    <p:extLst>
      <p:ext uri="{BB962C8B-B14F-4D97-AF65-F5344CB8AC3E}">
        <p14:creationId xmlns:p14="http://schemas.microsoft.com/office/powerpoint/2010/main" val="85496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275" y="3651457"/>
            <a:ext cx="16694150" cy="2356864"/>
          </a:xfrm>
          <a:prstGeom prst="rect">
            <a:avLst/>
          </a:prstGeom>
        </p:spPr>
        <p:txBody>
          <a:bodyPr vert="horz" wrap="square" lIns="0" tIns="5715" rIns="0" bIns="0" rtlCol="0" anchor="ctr">
            <a:spAutoFit/>
          </a:bodyPr>
          <a:lstStyle/>
          <a:p>
            <a:pPr marL="487045" marR="5080" indent="-474980" algn="ctr">
              <a:lnSpc>
                <a:spcPct val="100699"/>
              </a:lnSpc>
              <a:spcBef>
                <a:spcPts val="45"/>
              </a:spcBef>
            </a:pPr>
            <a:r>
              <a:rPr lang="en-US" dirty="0"/>
              <a:t>PetFinder.my - </a:t>
            </a:r>
            <a:r>
              <a:rPr lang="en-US" dirty="0" err="1"/>
              <a:t>Pawpularity</a:t>
            </a:r>
            <a:r>
              <a:rPr lang="en-US" dirty="0"/>
              <a:t> Contest</a:t>
            </a:r>
            <a:br>
              <a:rPr lang="en-US" dirty="0"/>
            </a:br>
            <a:br>
              <a:rPr lang="en-US" dirty="0"/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Kaggle Challenge</a:t>
            </a:r>
            <a:endParaRPr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56D06-1EB8-4512-8AB0-B505B79B9B64}"/>
              </a:ext>
            </a:extLst>
          </p:cNvPr>
          <p:cNvSpPr txBox="1">
            <a:spLocks/>
          </p:cNvSpPr>
          <p:nvPr/>
        </p:nvSpPr>
        <p:spPr>
          <a:xfrm>
            <a:off x="1377950" y="8274050"/>
            <a:ext cx="719772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CHRISTOPHER KUNZE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KHUSHI KALA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1A87D-9B2A-4BC0-8174-EF01FEF6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806450"/>
            <a:ext cx="4419600" cy="183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34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F9C6E62-DAF8-48ED-8400-CFA33E7357E1}"/>
              </a:ext>
            </a:extLst>
          </p:cNvPr>
          <p:cNvSpPr txBox="1">
            <a:spLocks/>
          </p:cNvSpPr>
          <p:nvPr/>
        </p:nvSpPr>
        <p:spPr>
          <a:xfrm>
            <a:off x="3968750" y="916305"/>
            <a:ext cx="10744200" cy="14412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Research: Computer Vision Task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BB930-8D27-47D2-A3B2-933005EB32C7}"/>
              </a:ext>
            </a:extLst>
          </p:cNvPr>
          <p:cNvSpPr txBox="1"/>
          <p:nvPr/>
        </p:nvSpPr>
        <p:spPr>
          <a:xfrm>
            <a:off x="2931763" y="2863850"/>
            <a:ext cx="1441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1867C-2E53-4519-A9A0-386FACF71FAD}"/>
              </a:ext>
            </a:extLst>
          </p:cNvPr>
          <p:cNvSpPr txBox="1"/>
          <p:nvPr/>
        </p:nvSpPr>
        <p:spPr>
          <a:xfrm>
            <a:off x="1530350" y="2269781"/>
            <a:ext cx="152781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Models Implementation Sequence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CNN) 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Represents Hierarchical Feature Learning in which Early layers detect edges/textures and the deeper layers capture complex patterns. CNNs remain optimal for tasks requiring local feature extraction and data efficiency. (spatial data)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ResNet50 Model (Based on ImageNet training Data):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50-Layer CNN with bottleneck blocks. Incorporates </a:t>
            </a:r>
            <a:r>
              <a:rPr lang="en-US" dirty="0"/>
              <a:t>Feature Extraction with Global Average Pooling → Custom classifier (Transfer learning, freezing the pre-trained model's weights)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Weights version used in the project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IMAGENET1K_V1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Vision Transformer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Represents Transformer architecture for images by splitting them into patches and processing via self-attention.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Paper: An Image is Worth 16x16 Words: Transformers for Image Recognition at Scale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Transformer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Hierarchical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shifted windows for efficient multi-scale processing. Shifted Window Attention is the Local self-attention within non-overlapping windows, with cross-window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shifts.ViT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excel in global context and scalability but demand more computational resources.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Paper: Hierarchical Vision Transformer using Shifted Windows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DeiT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Transformer: </a:t>
            </a:r>
            <a:r>
              <a:rPr lang="en-US" dirty="0"/>
              <a:t>Distillation-based training to reduce </a:t>
            </a:r>
            <a:r>
              <a:rPr lang="en-US" dirty="0" err="1"/>
              <a:t>ViT's</a:t>
            </a:r>
            <a:r>
              <a:rPr lang="en-US" dirty="0"/>
              <a:t> data dependency.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Paper: </a:t>
            </a:r>
            <a:r>
              <a:rPr lang="en-US" b="1" dirty="0">
                <a:solidFill>
                  <a:srgbClr val="00B0F0"/>
                </a:solidFill>
              </a:rPr>
              <a:t>Training data-efficient image transformers &amp; distillation through attention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Clip 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Multimodal Design with Image Encoder and Text Encoder. The main capability is to classify unseen categories using natural language prompts.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4777F214-7E17-49CB-B47D-BCE9B958A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938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01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F9C6E62-DAF8-48ED-8400-CFA33E7357E1}"/>
              </a:ext>
            </a:extLst>
          </p:cNvPr>
          <p:cNvSpPr txBox="1">
            <a:spLocks/>
          </p:cNvSpPr>
          <p:nvPr/>
        </p:nvSpPr>
        <p:spPr>
          <a:xfrm>
            <a:off x="4273550" y="609620"/>
            <a:ext cx="10820400" cy="147732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Multi-Layer Perceptron (MLP) with Metadata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F6C30-6728-4CB5-ADE0-D3666D62F17E}"/>
              </a:ext>
            </a:extLst>
          </p:cNvPr>
          <p:cNvSpPr/>
          <p:nvPr/>
        </p:nvSpPr>
        <p:spPr>
          <a:xfrm>
            <a:off x="1797957" y="8292470"/>
            <a:ext cx="91503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Loss:0.2027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Loss:0.2072</a:t>
            </a:r>
          </a:p>
          <a:p>
            <a:pPr marL="457200" indent="-457200">
              <a:buAutoNum type="arabicPeriod"/>
            </a:pP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20.72 &gt; Baseline (20.6)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2FC442-C0EE-4508-B57D-D986C93E3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4" t="2483"/>
          <a:stretch/>
        </p:blipFill>
        <p:spPr>
          <a:xfrm>
            <a:off x="1797957" y="2516414"/>
            <a:ext cx="7955989" cy="46372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266063-E73B-45E9-95A9-0B2BA0822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474" b="2540"/>
          <a:stretch/>
        </p:blipFill>
        <p:spPr>
          <a:xfrm>
            <a:off x="1792514" y="7445420"/>
            <a:ext cx="7600043" cy="6509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DA9947-31CD-471A-AA5E-9517119CE2EF}"/>
              </a:ext>
            </a:extLst>
          </p:cNvPr>
          <p:cNvSpPr txBox="1"/>
          <p:nvPr/>
        </p:nvSpPr>
        <p:spPr>
          <a:xfrm>
            <a:off x="1792514" y="2017687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A5E52D-ED8C-477A-953E-7D742FD91D5F}"/>
              </a:ext>
            </a:extLst>
          </p:cNvPr>
          <p:cNvSpPr txBox="1"/>
          <p:nvPr/>
        </p:nvSpPr>
        <p:spPr>
          <a:xfrm>
            <a:off x="11512550" y="2326970"/>
            <a:ext cx="60512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MLP Model Details: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Number of Epochs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20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 Rate Scheduler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ReduceLROnPlateau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Criteria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RMSE Loss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MLP Model Architecture: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Input Layer </a:t>
            </a:r>
            <a:r>
              <a:rPr lang="en-US" dirty="0"/>
              <a:t>(</a:t>
            </a:r>
            <a:r>
              <a:rPr lang="en-US" dirty="0" err="1"/>
              <a:t>input_dim</a:t>
            </a:r>
            <a:r>
              <a:rPr lang="en-US" dirty="0"/>
              <a:t> = 12 features)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dirty="0"/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Fc1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dirty="0" err="1"/>
              <a:t>nn.Linear</a:t>
            </a:r>
            <a:r>
              <a:rPr lang="en-US" dirty="0"/>
              <a:t>(</a:t>
            </a:r>
            <a:r>
              <a:rPr lang="en-US" dirty="0" err="1"/>
              <a:t>input_dim</a:t>
            </a:r>
            <a:r>
              <a:rPr lang="en-US" dirty="0"/>
              <a:t>, 128) → nn.BatchNorm1d(128) → </a:t>
            </a:r>
            <a:r>
              <a:rPr lang="en-US" dirty="0" err="1"/>
              <a:t>ReLU</a:t>
            </a:r>
            <a:r>
              <a:rPr lang="en-US" dirty="0"/>
              <a:t> → </a:t>
            </a:r>
            <a:r>
              <a:rPr lang="en-US" dirty="0" err="1"/>
              <a:t>nn.Dropout</a:t>
            </a:r>
            <a:r>
              <a:rPr lang="en-US" dirty="0"/>
              <a:t>(0.3)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Fc2-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/>
              <a:t>nn.Linear</a:t>
            </a:r>
            <a:r>
              <a:rPr lang="en-US" dirty="0"/>
              <a:t>(128, 64) → nn.BatchNorm1d(64) →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/>
              <a:t>nn.Linear</a:t>
            </a:r>
            <a:r>
              <a:rPr lang="en-US" dirty="0"/>
              <a:t>(64, 1)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37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3892550" y="673844"/>
            <a:ext cx="10820400" cy="11448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CNN Model with Images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5003DE-E0EB-4F8C-9822-7BFDE8F2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320366"/>
            <a:ext cx="7460627" cy="47476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5303F9-397D-4520-BAAE-F66436362EB8}"/>
              </a:ext>
            </a:extLst>
          </p:cNvPr>
          <p:cNvSpPr txBox="1"/>
          <p:nvPr/>
        </p:nvSpPr>
        <p:spPr>
          <a:xfrm>
            <a:off x="10348673" y="1949450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Details: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Epochs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10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Adam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 Scheduler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ReduceLROnPlateau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(Reduces LR when validation loss stops improving) </a:t>
            </a: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Loss Function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RMSE Loss</a:t>
            </a: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9DA660-6BE3-47C4-9ED3-BA046B93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7335345"/>
            <a:ext cx="6796392" cy="1219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AC6430-3493-4BEE-8D11-14E7D262777B}"/>
              </a:ext>
            </a:extLst>
          </p:cNvPr>
          <p:cNvSpPr txBox="1"/>
          <p:nvPr/>
        </p:nvSpPr>
        <p:spPr>
          <a:xfrm>
            <a:off x="10312056" y="4673565"/>
            <a:ext cx="656461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CNN Model Architecture</a:t>
            </a:r>
            <a:r>
              <a:rPr lang="en-US" b="1" dirty="0"/>
              <a:t>:</a:t>
            </a:r>
          </a:p>
          <a:p>
            <a:r>
              <a:rPr lang="en-US" b="1" dirty="0"/>
              <a:t>Input</a:t>
            </a:r>
            <a:r>
              <a:rPr lang="en-US" dirty="0"/>
              <a:t> (</a:t>
            </a:r>
            <a:r>
              <a:rPr lang="en-US" dirty="0" err="1"/>
              <a:t>batch_size</a:t>
            </a:r>
            <a:r>
              <a:rPr lang="en-US" dirty="0"/>
              <a:t>, 3, 224, 224)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dirty="0"/>
          </a:p>
          <a:p>
            <a:r>
              <a:rPr lang="da-DK" b="1" dirty="0"/>
              <a:t>Conv1</a:t>
            </a:r>
            <a:r>
              <a:rPr lang="da-DK" dirty="0"/>
              <a:t>: 3 → 32 channels, kernel=3x3, stride=1, padding=1 </a:t>
            </a:r>
          </a:p>
          <a:p>
            <a:r>
              <a:rPr lang="da-DK" b="1" dirty="0"/>
              <a:t>Pool</a:t>
            </a:r>
            <a:r>
              <a:rPr lang="da-DK" dirty="0"/>
              <a:t> (</a:t>
            </a:r>
            <a:r>
              <a:rPr lang="en-US" dirty="0"/>
              <a:t>Pooling: MaxPool2D(2x2, stride=2)</a:t>
            </a:r>
            <a:r>
              <a:rPr lang="da-DK" dirty="0"/>
              <a:t>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da-DK" dirty="0"/>
          </a:p>
          <a:p>
            <a:r>
              <a:rPr lang="en-US" b="1" dirty="0"/>
              <a:t>Conv2</a:t>
            </a:r>
            <a:r>
              <a:rPr lang="en-US" dirty="0"/>
              <a:t>: 32 → 64 channels, </a:t>
            </a:r>
            <a:r>
              <a:rPr lang="da-DK" dirty="0"/>
              <a:t>kernel=3x3, stride=1, padding=1</a:t>
            </a:r>
          </a:p>
          <a:p>
            <a:r>
              <a:rPr lang="da-DK" b="1" dirty="0"/>
              <a:t>Pool</a:t>
            </a:r>
            <a:r>
              <a:rPr lang="da-DK" dirty="0"/>
              <a:t> (</a:t>
            </a:r>
            <a:r>
              <a:rPr lang="en-US" dirty="0"/>
              <a:t>Pooling: MaxPool2D(2x2, stride=2)</a:t>
            </a:r>
            <a:r>
              <a:rPr lang="da-DK" dirty="0"/>
              <a:t>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dirty="0"/>
          </a:p>
          <a:p>
            <a:r>
              <a:rPr lang="da-DK" dirty="0"/>
              <a:t> </a:t>
            </a:r>
            <a:r>
              <a:rPr lang="en-US" b="1" dirty="0"/>
              <a:t>Conv3</a:t>
            </a:r>
            <a:r>
              <a:rPr lang="en-US" dirty="0"/>
              <a:t>: 64 → 128 channels</a:t>
            </a:r>
            <a:r>
              <a:rPr lang="da-DK" dirty="0"/>
              <a:t> , kernel=3x3, stride=1, padding=1</a:t>
            </a:r>
          </a:p>
          <a:p>
            <a:r>
              <a:rPr lang="da-DK" b="1" dirty="0"/>
              <a:t>Pool</a:t>
            </a:r>
            <a:r>
              <a:rPr lang="da-DK" dirty="0"/>
              <a:t> (</a:t>
            </a:r>
            <a:r>
              <a:rPr lang="en-US" dirty="0"/>
              <a:t>Pooling: MaxPool2D(2x2, stride=2)</a:t>
            </a:r>
            <a:r>
              <a:rPr lang="da-DK" dirty="0"/>
              <a:t>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dirty="0"/>
          </a:p>
          <a:p>
            <a:r>
              <a:rPr lang="en-US" b="1" dirty="0"/>
              <a:t>Fully Connected Layers</a:t>
            </a:r>
          </a:p>
          <a:p>
            <a:r>
              <a:rPr lang="en-US" b="1" dirty="0"/>
              <a:t>FC1</a:t>
            </a:r>
            <a:r>
              <a:rPr lang="en-US" dirty="0"/>
              <a:t>: 100,352 → 512 (</a:t>
            </a:r>
            <a:r>
              <a:rPr lang="en-US" dirty="0" err="1"/>
              <a:t>ReLU</a:t>
            </a:r>
            <a:r>
              <a:rPr lang="en-US" dirty="0"/>
              <a:t> activated)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dirty="0"/>
          </a:p>
          <a:p>
            <a:r>
              <a:rPr lang="en-US" b="1" dirty="0"/>
              <a:t>Dropout</a:t>
            </a:r>
            <a:r>
              <a:rPr lang="en-US" dirty="0"/>
              <a:t>: 50% probability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dirty="0"/>
          </a:p>
          <a:p>
            <a:r>
              <a:rPr lang="en-US" b="1" dirty="0"/>
              <a:t>FC2</a:t>
            </a:r>
            <a:r>
              <a:rPr lang="en-US" dirty="0"/>
              <a:t>: 512 → 1 (Linear output)</a:t>
            </a:r>
          </a:p>
          <a:p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5587D-ACAD-423D-BCBD-6A6C77EB7C15}"/>
              </a:ext>
            </a:extLst>
          </p:cNvPr>
          <p:cNvSpPr txBox="1"/>
          <p:nvPr/>
        </p:nvSpPr>
        <p:spPr>
          <a:xfrm>
            <a:off x="1995337" y="184105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68A46-CECB-460B-B34A-87675D0AFDEB}"/>
              </a:ext>
            </a:extLst>
          </p:cNvPr>
          <p:cNvSpPr txBox="1"/>
          <p:nvPr/>
        </p:nvSpPr>
        <p:spPr>
          <a:xfrm>
            <a:off x="2101691" y="8813915"/>
            <a:ext cx="3976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RMSE = 0.2046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RMSE = 0.2072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20.72 &gt; Baseline (20.6) 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00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3740150" y="720167"/>
            <a:ext cx="12039600" cy="136344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CNN Model with Images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5303F9-397D-4520-BAAE-F66436362EB8}"/>
              </a:ext>
            </a:extLst>
          </p:cNvPr>
          <p:cNvSpPr txBox="1"/>
          <p:nvPr/>
        </p:nvSpPr>
        <p:spPr>
          <a:xfrm>
            <a:off x="11581257" y="3393841"/>
            <a:ext cx="6019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CNN Model Details: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Number of Epochs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10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 Rate Scheduler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ReduceLROnPlateau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(Reduces LR when validation loss stops improving)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Criteria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RMSE Loss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CNN Model Architecture: (Same as before)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8E7E4B-AE84-49E9-8607-5FD74AF74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00" y="2410802"/>
            <a:ext cx="9069883" cy="5105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F6DF69-C8BF-4986-83EB-4CD75673B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9" r="1963"/>
          <a:stretch/>
        </p:blipFill>
        <p:spPr>
          <a:xfrm>
            <a:off x="1756800" y="7800335"/>
            <a:ext cx="7010400" cy="76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9EF34F-7D2A-4288-A154-F783CE65385F}"/>
              </a:ext>
            </a:extLst>
          </p:cNvPr>
          <p:cNvSpPr txBox="1"/>
          <p:nvPr/>
        </p:nvSpPr>
        <p:spPr>
          <a:xfrm>
            <a:off x="1756800" y="189894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8ED436-F3D4-45D6-A652-6A88ECF63F90}"/>
              </a:ext>
            </a:extLst>
          </p:cNvPr>
          <p:cNvSpPr txBox="1"/>
          <p:nvPr/>
        </p:nvSpPr>
        <p:spPr>
          <a:xfrm>
            <a:off x="1770524" y="8702370"/>
            <a:ext cx="3976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RMSE = 0.2031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RMSE = 0.2073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20.73 &gt; Baseline (20.6) 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B8ACF8-7322-4E2F-B8BC-F577A96EB992}"/>
              </a:ext>
            </a:extLst>
          </p:cNvPr>
          <p:cNvSpPr txBox="1"/>
          <p:nvPr/>
        </p:nvSpPr>
        <p:spPr>
          <a:xfrm>
            <a:off x="11572859" y="6778232"/>
            <a:ext cx="6393307" cy="119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Observation: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observe that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optimizer there is no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significant changes in validation loss but in training loss it is effective </a:t>
            </a:r>
          </a:p>
        </p:txBody>
      </p:sp>
    </p:spTree>
    <p:extLst>
      <p:ext uri="{BB962C8B-B14F-4D97-AF65-F5344CB8AC3E}">
        <p14:creationId xmlns:p14="http://schemas.microsoft.com/office/powerpoint/2010/main" val="1667221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3124039" y="339204"/>
            <a:ext cx="12039600" cy="136344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CNN Model with Images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5303F9-397D-4520-BAAE-F66436362EB8}"/>
              </a:ext>
            </a:extLst>
          </p:cNvPr>
          <p:cNvSpPr txBox="1"/>
          <p:nvPr/>
        </p:nvSpPr>
        <p:spPr>
          <a:xfrm>
            <a:off x="11195190" y="1754255"/>
            <a:ext cx="5940785" cy="103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Advance CNN Model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Architecture:Epochs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10,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Activation Function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Input</a:t>
            </a:r>
            <a:r>
              <a:rPr lang="en-US" dirty="0"/>
              <a:t> (</a:t>
            </a:r>
            <a:r>
              <a:rPr lang="en-US" dirty="0" err="1"/>
              <a:t>batch_size</a:t>
            </a:r>
            <a:r>
              <a:rPr lang="en-US" dirty="0"/>
              <a:t>, 3, 224, 224)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dirty="0"/>
          </a:p>
          <a:p>
            <a:r>
              <a:rPr lang="en-US" b="1" dirty="0"/>
              <a:t>Conv1 : </a:t>
            </a:r>
            <a:r>
              <a:rPr lang="en-US" dirty="0"/>
              <a:t>3 → 32 channels (Conv2D) → </a:t>
            </a:r>
            <a:r>
              <a:rPr lang="en-US" dirty="0" err="1"/>
              <a:t>BatchNorm</a:t>
            </a:r>
            <a:r>
              <a:rPr lang="en-US" dirty="0"/>
              <a:t> → </a:t>
            </a:r>
            <a:r>
              <a:rPr lang="en-US" dirty="0" err="1"/>
              <a:t>ReLU</a:t>
            </a:r>
            <a:r>
              <a:rPr lang="en-US" dirty="0"/>
              <a:t> → </a:t>
            </a:r>
            <a:r>
              <a:rPr lang="en-US" dirty="0" err="1"/>
              <a:t>MaxPool</a:t>
            </a:r>
            <a:r>
              <a:rPr lang="en-US" dirty="0"/>
              <a:t>(2x2)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da-DK" dirty="0"/>
          </a:p>
          <a:p>
            <a:r>
              <a:rPr lang="en-US" b="1" dirty="0"/>
              <a:t>Conv2</a:t>
            </a:r>
            <a:r>
              <a:rPr lang="en-US" dirty="0"/>
              <a:t>: 32 → 64 channels → </a:t>
            </a:r>
            <a:r>
              <a:rPr lang="en-US" dirty="0" err="1"/>
              <a:t>BatchNorm</a:t>
            </a:r>
            <a:r>
              <a:rPr lang="en-US" dirty="0"/>
              <a:t> → </a:t>
            </a:r>
            <a:r>
              <a:rPr lang="en-US" dirty="0" err="1"/>
              <a:t>ReLU</a:t>
            </a:r>
            <a:r>
              <a:rPr lang="en-US" dirty="0"/>
              <a:t> → </a:t>
            </a:r>
            <a:r>
              <a:rPr lang="en-US" dirty="0" err="1"/>
              <a:t>MaxPool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da-DK" dirty="0"/>
          </a:p>
          <a:p>
            <a:r>
              <a:rPr lang="en-US" b="1" dirty="0"/>
              <a:t>Conv3</a:t>
            </a:r>
            <a:r>
              <a:rPr lang="en-US" dirty="0"/>
              <a:t>: 64 → 128 channels → </a:t>
            </a:r>
            <a:r>
              <a:rPr lang="en-US" dirty="0" err="1"/>
              <a:t>BatchNorm</a:t>
            </a:r>
            <a:r>
              <a:rPr lang="en-US" dirty="0"/>
              <a:t> → </a:t>
            </a:r>
            <a:r>
              <a:rPr lang="en-US" dirty="0" err="1"/>
              <a:t>ReLU</a:t>
            </a:r>
            <a:r>
              <a:rPr lang="en-US" dirty="0"/>
              <a:t> → </a:t>
            </a:r>
            <a:r>
              <a:rPr lang="en-US" dirty="0" err="1"/>
              <a:t>MaxPool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Conv4: </a:t>
            </a:r>
            <a:r>
              <a:rPr lang="en-US" dirty="0"/>
              <a:t>128 → 256 channels → </a:t>
            </a:r>
            <a:r>
              <a:rPr lang="en-US" dirty="0" err="1"/>
              <a:t>BatchNorm</a:t>
            </a:r>
            <a:r>
              <a:rPr lang="en-US" dirty="0"/>
              <a:t> → </a:t>
            </a:r>
            <a:r>
              <a:rPr lang="en-US" dirty="0" err="1"/>
              <a:t>ReLU</a:t>
            </a:r>
            <a:r>
              <a:rPr lang="en-US" dirty="0"/>
              <a:t> → </a:t>
            </a:r>
            <a:r>
              <a:rPr lang="en-US" dirty="0" err="1"/>
              <a:t>MaxPool</a:t>
            </a:r>
            <a:endParaRPr lang="en-US" dirty="0"/>
          </a:p>
          <a:p>
            <a:r>
              <a:rPr lang="en-US" b="1" dirty="0"/>
              <a:t>(All with 3x3 kernels with padding=1)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</a:p>
          <a:p>
            <a:r>
              <a:rPr lang="en-US" b="1" dirty="0"/>
              <a:t>Adaptive Pooling &amp; Flattening</a:t>
            </a:r>
          </a:p>
          <a:p>
            <a:r>
              <a:rPr lang="en-US" b="1" dirty="0"/>
              <a:t>Global Average Pooling</a:t>
            </a:r>
            <a:r>
              <a:rPr lang="en-US" dirty="0"/>
              <a:t>: Reduces final conv output (256×14×14) → 256×1×1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</a:p>
          <a:p>
            <a:r>
              <a:rPr lang="en-US" b="1" dirty="0"/>
              <a:t>Flatten</a:t>
            </a:r>
            <a:r>
              <a:rPr lang="en-US" dirty="0"/>
              <a:t>: Converts 3D tensor → 256-dim vector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dirty="0"/>
          </a:p>
          <a:p>
            <a:r>
              <a:rPr lang="en-US" b="1" dirty="0"/>
              <a:t>Fully Connected Layers</a:t>
            </a:r>
          </a:p>
          <a:p>
            <a:r>
              <a:rPr lang="en-US" b="1" dirty="0"/>
              <a:t>FC1</a:t>
            </a:r>
            <a:r>
              <a:rPr lang="en-US" dirty="0"/>
              <a:t>: 256 → 512 (</a:t>
            </a:r>
            <a:r>
              <a:rPr lang="en-US" dirty="0" err="1"/>
              <a:t>BatchNorm</a:t>
            </a:r>
            <a:r>
              <a:rPr lang="en-US" dirty="0"/>
              <a:t> +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dirty="0"/>
          </a:p>
          <a:p>
            <a:r>
              <a:rPr lang="en-US" b="1" dirty="0"/>
              <a:t>Dropout</a:t>
            </a:r>
            <a:r>
              <a:rPr lang="en-US" dirty="0"/>
              <a:t>: 50% probability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dirty="0"/>
          </a:p>
          <a:p>
            <a:r>
              <a:rPr lang="en-US" b="1" dirty="0"/>
              <a:t>FC2</a:t>
            </a:r>
            <a:r>
              <a:rPr lang="en-US" dirty="0"/>
              <a:t>: 512 → 1 (Linear output)</a:t>
            </a:r>
          </a:p>
          <a:p>
            <a:endParaRPr lang="en-US" dirty="0"/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822D8D-07C2-496D-8CE1-E9E4F9925CE4}"/>
              </a:ext>
            </a:extLst>
          </p:cNvPr>
          <p:cNvSpPr txBox="1"/>
          <p:nvPr/>
        </p:nvSpPr>
        <p:spPr>
          <a:xfrm>
            <a:off x="1909047" y="8741862"/>
            <a:ext cx="3976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RMSE = 0.2062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RMSE = 0.2085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20.85 &gt; Baseline (20.6) 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1420C6-13CC-42C1-8127-D4855A6A2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" t="12297" b="-1"/>
          <a:stretch/>
        </p:blipFill>
        <p:spPr>
          <a:xfrm>
            <a:off x="1799817" y="7948100"/>
            <a:ext cx="5222076" cy="6113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5DDFFD-0942-44DA-8814-689023613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" t="2648" r="-1"/>
          <a:stretch/>
        </p:blipFill>
        <p:spPr>
          <a:xfrm>
            <a:off x="1809906" y="2351600"/>
            <a:ext cx="9021536" cy="54077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06012B-5F62-4679-8F05-10336BC9506E}"/>
              </a:ext>
            </a:extLst>
          </p:cNvPr>
          <p:cNvSpPr txBox="1"/>
          <p:nvPr/>
        </p:nvSpPr>
        <p:spPr>
          <a:xfrm>
            <a:off x="1756800" y="189894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</p:spTree>
    <p:extLst>
      <p:ext uri="{BB962C8B-B14F-4D97-AF65-F5344CB8AC3E}">
        <p14:creationId xmlns:p14="http://schemas.microsoft.com/office/powerpoint/2010/main" val="373581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4502150" y="461374"/>
            <a:ext cx="10058400" cy="13796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CNN Model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with Images and Metadata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BCE9AC-68DC-4117-949C-67716C2DDA3B}"/>
              </a:ext>
            </a:extLst>
          </p:cNvPr>
          <p:cNvSpPr txBox="1"/>
          <p:nvPr/>
        </p:nvSpPr>
        <p:spPr>
          <a:xfrm>
            <a:off x="11512550" y="2326970"/>
            <a:ext cx="60512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CNN Model Details: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Number of Epochs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10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 Rate Scheduler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ReduceLROnPlateau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Criteria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RMSE Loss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CNN Model Architecture: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Image Pathway </a:t>
            </a:r>
          </a:p>
          <a:p>
            <a:r>
              <a:rPr lang="en-US" dirty="0"/>
              <a:t>Input (3×224×224) → [Conv3×3 → BN → </a:t>
            </a:r>
            <a:r>
              <a:rPr lang="en-US" dirty="0" err="1"/>
              <a:t>ReLU</a:t>
            </a:r>
            <a:r>
              <a:rPr lang="en-US" dirty="0"/>
              <a:t> → </a:t>
            </a:r>
            <a:r>
              <a:rPr lang="en-US" dirty="0" err="1"/>
              <a:t>MaxPool</a:t>
            </a:r>
            <a:r>
              <a:rPr lang="en-US" dirty="0"/>
              <a:t>] ×3 → Flatten → FC512 → </a:t>
            </a:r>
            <a:r>
              <a:rPr lang="en-US" dirty="0" err="1"/>
              <a:t>ReLU</a:t>
            </a:r>
            <a:r>
              <a:rPr lang="en-US" dirty="0"/>
              <a:t> → Dropout → FC256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dirty="0"/>
          </a:p>
          <a:p>
            <a:r>
              <a:rPr lang="en-US" b="1" dirty="0"/>
              <a:t>Metadata Pathway </a:t>
            </a:r>
          </a:p>
          <a:p>
            <a:r>
              <a:rPr lang="en-US" dirty="0"/>
              <a:t>Metadata (N features) → FC128 → </a:t>
            </a:r>
            <a:r>
              <a:rPr lang="en-US" dirty="0" err="1"/>
              <a:t>ReLU</a:t>
            </a:r>
            <a:r>
              <a:rPr lang="en-US" dirty="0"/>
              <a:t> → Dropout → FC64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dirty="0"/>
          </a:p>
          <a:p>
            <a:r>
              <a:rPr lang="en-US" b="1" dirty="0"/>
              <a:t>Combined Processing </a:t>
            </a:r>
          </a:p>
          <a:p>
            <a:r>
              <a:rPr lang="en-US" dirty="0" err="1"/>
              <a:t>Concat</a:t>
            </a:r>
            <a:r>
              <a:rPr lang="en-US" dirty="0"/>
              <a:t>(Image_256, Metadata_64) → FC128 → </a:t>
            </a:r>
            <a:r>
              <a:rPr lang="en-US" dirty="0" err="1"/>
              <a:t>ReLU</a:t>
            </a:r>
            <a:r>
              <a:rPr lang="en-US" dirty="0"/>
              <a:t> → FC1 (Regression Output)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36E076-F3D7-4184-A52D-F84D144BB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2" t="11037" r="2068" b="18989"/>
          <a:stretch/>
        </p:blipFill>
        <p:spPr>
          <a:xfrm>
            <a:off x="1377950" y="7461084"/>
            <a:ext cx="6934200" cy="537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BBA114-EF1F-400C-8EAA-7D190EA05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8" t="3651" r="4408" b="2941"/>
          <a:stretch/>
        </p:blipFill>
        <p:spPr>
          <a:xfrm>
            <a:off x="1349554" y="2689278"/>
            <a:ext cx="8382000" cy="4648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E3FC8B-63BB-4057-8D9D-2AACE358A1BB}"/>
              </a:ext>
            </a:extLst>
          </p:cNvPr>
          <p:cNvSpPr/>
          <p:nvPr/>
        </p:nvSpPr>
        <p:spPr>
          <a:xfrm>
            <a:off x="1377950" y="8245933"/>
            <a:ext cx="91503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Loss:0.3593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Loss:0.3564</a:t>
            </a:r>
          </a:p>
          <a:p>
            <a:pPr marL="457200" indent="-457200">
              <a:buAutoNum type="arabicPeriod"/>
            </a:pP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35.64 &gt; Baseline (20.6)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7E2DAC-BB1B-4D6F-BC85-4038769CD09D}"/>
              </a:ext>
            </a:extLst>
          </p:cNvPr>
          <p:cNvSpPr txBox="1"/>
          <p:nvPr/>
        </p:nvSpPr>
        <p:spPr>
          <a:xfrm>
            <a:off x="1256846" y="219634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</p:spTree>
    <p:extLst>
      <p:ext uri="{BB962C8B-B14F-4D97-AF65-F5344CB8AC3E}">
        <p14:creationId xmlns:p14="http://schemas.microsoft.com/office/powerpoint/2010/main" val="1392711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264150" y="751648"/>
            <a:ext cx="9753600" cy="9923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ResNet50 Model with Images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282E5B08-98D8-CD47-14DE-039646D44989}"/>
              </a:ext>
            </a:extLst>
          </p:cNvPr>
          <p:cNvSpPr txBox="1"/>
          <p:nvPr/>
        </p:nvSpPr>
        <p:spPr>
          <a:xfrm>
            <a:off x="1905076" y="8258743"/>
            <a:ext cx="4584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Loss = ~0.1829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18.29 &gt; Baseline (20.6) 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D1B8B-85C8-4F12-BE82-B5D343C6258C}"/>
              </a:ext>
            </a:extLst>
          </p:cNvPr>
          <p:cNvSpPr txBox="1"/>
          <p:nvPr/>
        </p:nvSpPr>
        <p:spPr>
          <a:xfrm>
            <a:off x="11581190" y="2356462"/>
            <a:ext cx="60198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ResNet50 Model Details: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Number of Epochs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10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 Rate Scheduler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ReduceLROnPlateau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Criteria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RMSE Loss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ResNet50 Model Architecture: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(224,224)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Backbone: Pretrained ResNet50 (ImageNet weights)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dirty="0"/>
          </a:p>
          <a:p>
            <a:r>
              <a:rPr lang="en-US" b="1" dirty="0"/>
              <a:t>ResNet50 Feature Extraction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da-DK" dirty="0"/>
          </a:p>
          <a:p>
            <a:r>
              <a:rPr lang="en-US" dirty="0"/>
              <a:t>conv1 → bn1 → </a:t>
            </a:r>
            <a:r>
              <a:rPr lang="en-US" dirty="0" err="1"/>
              <a:t>relu</a:t>
            </a:r>
            <a:r>
              <a:rPr lang="en-US" dirty="0"/>
              <a:t> → </a:t>
            </a:r>
            <a:r>
              <a:rPr lang="en-US" dirty="0" err="1"/>
              <a:t>maxpool</a:t>
            </a:r>
            <a:r>
              <a:rPr lang="en-US" dirty="0"/>
              <a:t> → layer1-4 (Bottleneck Layers)→ </a:t>
            </a:r>
            <a:r>
              <a:rPr lang="en-US" dirty="0" err="1"/>
              <a:t>avgpool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da-DK" dirty="0"/>
          </a:p>
          <a:p>
            <a:r>
              <a:rPr lang="en-US" b="1" dirty="0"/>
              <a:t>Custom Regression Head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da-DK" dirty="0"/>
          </a:p>
          <a:p>
            <a:r>
              <a:rPr lang="en-US" dirty="0"/>
              <a:t>Sequential ( </a:t>
            </a:r>
          </a:p>
          <a:p>
            <a:r>
              <a:rPr lang="en-US" dirty="0"/>
              <a:t>Linear(2048 → 512) → </a:t>
            </a:r>
            <a:r>
              <a:rPr lang="en-US" dirty="0" err="1"/>
              <a:t>ReLU</a:t>
            </a:r>
            <a:r>
              <a:rPr lang="en-US" dirty="0"/>
              <a:t> → BatchNorm1d → Dropout(0.4),</a:t>
            </a:r>
          </a:p>
          <a:p>
            <a:r>
              <a:rPr lang="en-US" dirty="0"/>
              <a:t>Linear(512 → 128) → </a:t>
            </a:r>
            <a:r>
              <a:rPr lang="en-US" dirty="0" err="1"/>
              <a:t>ReLU</a:t>
            </a:r>
            <a:r>
              <a:rPr lang="en-US" dirty="0"/>
              <a:t> → BatchNorm1d → Dropout(0.3),</a:t>
            </a:r>
          </a:p>
          <a:p>
            <a:r>
              <a:rPr lang="en-US" dirty="0"/>
              <a:t>Linear(128 → 1) 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31C779-C058-4280-B1E7-98D9AED811C3}"/>
              </a:ext>
            </a:extLst>
          </p:cNvPr>
          <p:cNvSpPr txBox="1"/>
          <p:nvPr/>
        </p:nvSpPr>
        <p:spPr>
          <a:xfrm>
            <a:off x="1758950" y="232697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2935F8B-30DC-57C9-94A4-99EE9893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9" y="2751785"/>
            <a:ext cx="10278596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86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264150" y="751648"/>
            <a:ext cx="9753600" cy="9923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ResNet50 Model with Images and Metadata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282E5B08-98D8-CD47-14DE-039646D44989}"/>
              </a:ext>
            </a:extLst>
          </p:cNvPr>
          <p:cNvSpPr txBox="1"/>
          <p:nvPr/>
        </p:nvSpPr>
        <p:spPr>
          <a:xfrm>
            <a:off x="2141821" y="7994443"/>
            <a:ext cx="670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Loss = ~0.1801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18.01 &lt; Without Metadata (18.29) &lt; Baseline (20.6) 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31C779-C058-4280-B1E7-98D9AED811C3}"/>
              </a:ext>
            </a:extLst>
          </p:cNvPr>
          <p:cNvSpPr txBox="1"/>
          <p:nvPr/>
        </p:nvSpPr>
        <p:spPr>
          <a:xfrm>
            <a:off x="1377950" y="1886517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5680044-145E-F2A1-FD07-FF03C2AA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14" y="2326970"/>
            <a:ext cx="10158413" cy="53751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B3866B-BAC4-E072-5A24-6D3A1321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416" y="2681987"/>
            <a:ext cx="6096002" cy="65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66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264150" y="751648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Vision Transformer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F83EAF-DB2F-4461-A632-55AE3635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13" y="1957502"/>
            <a:ext cx="9116186" cy="525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83332D-C6EE-45AA-8EC8-F9E67FC4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18" y="7517384"/>
            <a:ext cx="9146122" cy="16496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BEFB90-9C05-4A69-85A0-727493F3BC9E}"/>
              </a:ext>
            </a:extLst>
          </p:cNvPr>
          <p:cNvSpPr txBox="1"/>
          <p:nvPr/>
        </p:nvSpPr>
        <p:spPr>
          <a:xfrm>
            <a:off x="11664950" y="1841056"/>
            <a:ext cx="5181600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Understanding Vision Transformer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Image Patching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input image into fixed-size patches. It  treats image regions as sequence tokens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Patch Embedding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Flatten patches into vectors. Linearly project to lower dimensions via a trainable layer. A Sequence of patch embeddings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Positional Encoding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learnable positional embeddings to retain spatial information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Classification Token </a:t>
            </a:r>
          </a:p>
          <a:p>
            <a:pPr algn="l" rtl="0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Prepend a learnable [CLS] token to the patch sequence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 Transformer Encoder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 sequence through stacked encoder blocks. Multi-head Self-Attention, MLP layers and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Layer Norm &amp; Skip Connections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6. Classification Head</a:t>
            </a:r>
          </a:p>
          <a:p>
            <a:pPr algn="l" rtl="0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the [CLS] token’s output for prediction.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shallow MLP maps features to class probabilities.</a:t>
            </a:r>
          </a:p>
          <a:p>
            <a:pPr algn="l" rt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Pre-train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On large datasets (e.g., ImageNet-21k) with supervised loss.</a:t>
            </a:r>
          </a:p>
          <a:p>
            <a:pPr algn="l" rtl="0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889BA4-2177-4FF4-B689-0BE451BA110A}"/>
              </a:ext>
            </a:extLst>
          </p:cNvPr>
          <p:cNvSpPr/>
          <p:nvPr/>
        </p:nvSpPr>
        <p:spPr>
          <a:xfrm>
            <a:off x="1758950" y="9548052"/>
            <a:ext cx="3366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Source: https://arxiv.org/pdf/2010.11929</a:t>
            </a:r>
          </a:p>
        </p:txBody>
      </p:sp>
    </p:spTree>
    <p:extLst>
      <p:ext uri="{BB962C8B-B14F-4D97-AF65-F5344CB8AC3E}">
        <p14:creationId xmlns:p14="http://schemas.microsoft.com/office/powerpoint/2010/main" val="335979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2673350" y="751648"/>
            <a:ext cx="13487400" cy="10894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: Base Model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5400" dirty="0"/>
              <a:t>vit_b_16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with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30E83D-FD14-4D6A-8D28-98594F11AAC7}"/>
              </a:ext>
            </a:extLst>
          </p:cNvPr>
          <p:cNvSpPr txBox="1"/>
          <p:nvPr/>
        </p:nvSpPr>
        <p:spPr>
          <a:xfrm>
            <a:off x="12039853" y="2547315"/>
            <a:ext cx="6248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Model Architecture: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Image (224x224)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↓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Backbone (mostly frozen, last 4 blocks trainable)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Extraction (768 features)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Layers: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768 → 512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LayerNorm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Dropout 0.3)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512 → 256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LayerNorm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Dropout 0.2)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256 → 1 (Sigmoid)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(0-1 score)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Epochs: 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(11th crashed due to memory)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DF52EFB-BBDC-971E-481C-0436EE3D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2547315"/>
            <a:ext cx="9429750" cy="56197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F67753-70FB-469E-9F4B-16BBE299B300}"/>
              </a:ext>
            </a:extLst>
          </p:cNvPr>
          <p:cNvSpPr/>
          <p:nvPr/>
        </p:nvSpPr>
        <p:spPr>
          <a:xfrm>
            <a:off x="1835150" y="8569469"/>
            <a:ext cx="91503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Loss:  0.1735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Loss: 0.1772</a:t>
            </a:r>
          </a:p>
          <a:p>
            <a:pPr marL="457200" indent="-457200">
              <a:buAutoNum type="arabicPeriod"/>
            </a:pP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17.72 &lt; Baseline (20.6)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0F047E-951F-4CDD-8016-083C5A297603}"/>
              </a:ext>
            </a:extLst>
          </p:cNvPr>
          <p:cNvSpPr txBox="1"/>
          <p:nvPr/>
        </p:nvSpPr>
        <p:spPr>
          <a:xfrm>
            <a:off x="1775732" y="2058794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</p:spTree>
    <p:extLst>
      <p:ext uri="{BB962C8B-B14F-4D97-AF65-F5344CB8AC3E}">
        <p14:creationId xmlns:p14="http://schemas.microsoft.com/office/powerpoint/2010/main" val="419845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903575" y="320191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6034443" y="0"/>
            <a:ext cx="2239645" cy="4458970"/>
            <a:chOff x="10170007" y="0"/>
            <a:chExt cx="2239645" cy="445897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9645" cy="4458970"/>
            </a:xfrm>
            <a:custGeom>
              <a:avLst/>
              <a:gdLst/>
              <a:ahLst/>
              <a:cxnLst/>
              <a:rect l="l" t="t" r="r" b="b"/>
              <a:pathLst>
                <a:path w="2239645" h="445897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8461"/>
                  </a:lnTo>
                  <a:lnTo>
                    <a:pt x="582447" y="4458461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9645" h="445897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9645" h="445897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9645" h="445897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9645" h="445897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9645" h="445897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9645" h="445897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9645" h="445897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9645" h="4458970">
                  <a:moveTo>
                    <a:pt x="2239162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9162" y="1691258"/>
                  </a:lnTo>
                  <a:lnTo>
                    <a:pt x="2239162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9162" y="583907"/>
                  </a:lnTo>
                  <a:lnTo>
                    <a:pt x="2239162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9162" y="29514"/>
                  </a:lnTo>
                  <a:lnTo>
                    <a:pt x="2239162" y="0"/>
                  </a:lnTo>
                  <a:close/>
                </a:path>
                <a:path w="2239645" h="445897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9645" h="445897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9645" h="445897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9645" h="4458970">
                  <a:moveTo>
                    <a:pt x="2239162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9162" y="553669"/>
                  </a:lnTo>
                  <a:lnTo>
                    <a:pt x="2239162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9D3C4D16-874D-454F-A7A9-D881079BA391}"/>
              </a:ext>
            </a:extLst>
          </p:cNvPr>
          <p:cNvSpPr txBox="1">
            <a:spLocks/>
          </p:cNvSpPr>
          <p:nvPr/>
        </p:nvSpPr>
        <p:spPr>
          <a:xfrm>
            <a:off x="5721350" y="828653"/>
            <a:ext cx="6390901" cy="849223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AE89D-0245-44C0-ADBF-87B10744B5B7}"/>
              </a:ext>
            </a:extLst>
          </p:cNvPr>
          <p:cNvSpPr txBox="1"/>
          <p:nvPr/>
        </p:nvSpPr>
        <p:spPr>
          <a:xfrm>
            <a:off x="2120900" y="2101850"/>
            <a:ext cx="140589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(Kaggle Competition)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/>
              <a:t>PetFinder.my - </a:t>
            </a:r>
            <a:r>
              <a:rPr lang="en-US" sz="2000" b="1" dirty="0" err="1"/>
              <a:t>Pawpularity</a:t>
            </a:r>
            <a:r>
              <a:rPr lang="en-US" sz="2000" b="1" dirty="0"/>
              <a:t> Contest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About: </a:t>
            </a:r>
            <a:r>
              <a:rPr lang="en-US" sz="2000" dirty="0">
                <a:hlinkClick r:id="rId2"/>
              </a:rPr>
              <a:t>PetFinder.my</a:t>
            </a:r>
            <a:r>
              <a:rPr lang="en-US" sz="2000" dirty="0"/>
              <a:t> is Malaysia’s leading animal welfare platform, featuring over 180,000 animals with 54,000 happily adopted. </a:t>
            </a:r>
            <a:r>
              <a:rPr lang="en-US" sz="2000" dirty="0" err="1"/>
              <a:t>PetFinder</a:t>
            </a:r>
            <a:r>
              <a:rPr lang="en-US" sz="2000" dirty="0"/>
              <a:t> collaborates closely with animal lovers, media, corporations, and global organizations to improve animal welfare.</a:t>
            </a:r>
            <a:endParaRPr lang="en-US" sz="2000" b="1" dirty="0"/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The main objective of the Project is to </a:t>
            </a:r>
            <a:r>
              <a:rPr lang="en-US" sz="2000" dirty="0"/>
              <a:t>analyze raw images and metadata to predict the “</a:t>
            </a:r>
            <a:r>
              <a:rPr lang="en-US" sz="2000" dirty="0" err="1"/>
              <a:t>Pawpularity</a:t>
            </a:r>
            <a:r>
              <a:rPr lang="en-US" sz="2000" dirty="0"/>
              <a:t> Score” of pet photo.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Implementing deep learning with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Transformers models to perform prediction using Images as the Input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This model can be use further </a:t>
            </a:r>
            <a:r>
              <a:rPr lang="en-US" sz="2000" dirty="0"/>
              <a:t>into AI tools that will guide shelters and rescuers around the world to improve the appeal of their pet profiles, automatically enhancing photo quality and recommending composition improvements.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The </a:t>
            </a:r>
            <a:r>
              <a:rPr lang="en-US" sz="2000" b="1" dirty="0" err="1"/>
              <a:t>Pawpularity</a:t>
            </a:r>
            <a:r>
              <a:rPr lang="en-US" sz="2000" b="1" dirty="0"/>
              <a:t> Score</a:t>
            </a:r>
            <a:r>
              <a:rPr lang="en-US" sz="2000" dirty="0"/>
              <a:t> is derived from each pet profile's page view statistics at the listing pages, using an algorithm that normalizes the traffic data across different pages, platforms (web &amp; mobile) and various metrics. Duplicate clicks, crawler bot accesses and sponsored profiles are excluded from the analysis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b="1" dirty="0"/>
              <a:t>Photo Metadata is </a:t>
            </a:r>
            <a:r>
              <a:rPr lang="en-US" sz="2000" dirty="0"/>
              <a:t>manually labeling each photo for key visual quality and composition parameters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https://www.kaggle.com/competitions/petfinder-pawpularity-score</a:t>
            </a:r>
            <a:endParaRPr lang="en-US" sz="2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 Members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Christopher Kunze and Khushi Kala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22427" y="-26988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636048" y="2309733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4925" y="9752529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72601" y="734380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308434" y="743739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SWIN Transformer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EFB90-9C05-4A69-85A0-727493F3BC9E}"/>
              </a:ext>
            </a:extLst>
          </p:cNvPr>
          <p:cNvSpPr txBox="1"/>
          <p:nvPr/>
        </p:nvSpPr>
        <p:spPr>
          <a:xfrm>
            <a:off x="10958045" y="2287311"/>
            <a:ext cx="50703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Understanding SWIN Transformer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Hierarchical Design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Enables multi-scale feature learning like CNNs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Shifted Window Self-Attention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Splits images into non-overlapping local windows. Shifted windows in consecutive layers enable cross-window communication.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Patch Merging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Merges 2×2 neighboring patches between stages.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Window-Based Multi-Head Attention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Computes self-attention locally within windows (vs global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 Multi-Scale Feature Learning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High-resolution local features. Low-resolution global context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FCAE6C-FE50-4604-AC25-CBD353203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0" y="2185683"/>
            <a:ext cx="7086600" cy="6636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388F9D-F603-402A-B447-BA464A525CFB}"/>
              </a:ext>
            </a:extLst>
          </p:cNvPr>
          <p:cNvSpPr txBox="1"/>
          <p:nvPr/>
        </p:nvSpPr>
        <p:spPr>
          <a:xfrm>
            <a:off x="3892550" y="9195182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Source: https://arxiv.org/pdf/2103.14030</a:t>
            </a:r>
          </a:p>
        </p:txBody>
      </p:sp>
    </p:spTree>
    <p:extLst>
      <p:ext uri="{BB962C8B-B14F-4D97-AF65-F5344CB8AC3E}">
        <p14:creationId xmlns:p14="http://schemas.microsoft.com/office/powerpoint/2010/main" val="4118536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2292350" y="751648"/>
            <a:ext cx="12725400" cy="119780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Transformer with Images and Metadata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30E83D-FD14-4D6A-8D28-98594F11AAC7}"/>
              </a:ext>
            </a:extLst>
          </p:cNvPr>
          <p:cNvSpPr txBox="1"/>
          <p:nvPr/>
        </p:nvSpPr>
        <p:spPr>
          <a:xfrm>
            <a:off x="10349044" y="2547315"/>
            <a:ext cx="62484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Model Architecture: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Image (256x256)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Swin-V2-B Backbone (mostly frozen, last 2 stages trainable)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Extraction (1024 features)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Metadata Input (12 features)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Metadata Processing: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12 → 64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LayerNorm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Dropout 0.2)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64 → 32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Combined Features (1024 + 32 = 1056)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Layers: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1056 → 512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LayerNorm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Dropout 0.3)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512 → 256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LayerNorm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Dropout 0.2)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256 → 1 (Sigmoid)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(0-1 score)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Best RMSE: 17.78 ± 0.23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67753-70FB-469E-9F4B-16BBE299B300}"/>
              </a:ext>
            </a:extLst>
          </p:cNvPr>
          <p:cNvSpPr/>
          <p:nvPr/>
        </p:nvSpPr>
        <p:spPr>
          <a:xfrm>
            <a:off x="1835150" y="8569469"/>
            <a:ext cx="91503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Loss: 17.12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Loss: ~17.78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17.78 &lt; Baseline (20.6)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8E2049C-AD63-7FE8-E085-0840B4D6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3" y="2672499"/>
            <a:ext cx="8769494" cy="58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12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264150" y="751648"/>
            <a:ext cx="8839200" cy="10137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Clip Model with Images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01E0DC-FB15-4468-A5C0-6DBA0F12F5D1}"/>
              </a:ext>
            </a:extLst>
          </p:cNvPr>
          <p:cNvSpPr txBox="1"/>
          <p:nvPr/>
        </p:nvSpPr>
        <p:spPr>
          <a:xfrm>
            <a:off x="11059586" y="2937158"/>
            <a:ext cx="6248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Image ─────► CLIP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-B/32 ────► Image  Features (512)			           Features (512)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(fine-tuned)             			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			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	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				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				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Image Features (512)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Dense + Norm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(256)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Dense + Norm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(128)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Dense + Sigmoid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Pawpularity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Score (0-1)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4F0754-3A9F-4E2D-8668-B8A53813A360}"/>
              </a:ext>
            </a:extLst>
          </p:cNvPr>
          <p:cNvSpPr/>
          <p:nvPr/>
        </p:nvSpPr>
        <p:spPr>
          <a:xfrm>
            <a:off x="1784392" y="8551549"/>
            <a:ext cx="91503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Loss: 0.1772</a:t>
            </a:r>
          </a:p>
          <a:p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 17.72 &lt; Baseline (20.6)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FF291-8C75-463D-B00E-89C303B65AB5}"/>
              </a:ext>
            </a:extLst>
          </p:cNvPr>
          <p:cNvSpPr txBox="1"/>
          <p:nvPr/>
        </p:nvSpPr>
        <p:spPr>
          <a:xfrm>
            <a:off x="1377950" y="242889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C041CBD-A6A7-7941-DAF9-549FFE61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16" y="2937158"/>
            <a:ext cx="10114082" cy="53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20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264150" y="751648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OpenAI Clip Model with Images and Metadata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22D73D-D991-45A8-BCC6-E784BC5AB6EE}"/>
              </a:ext>
            </a:extLst>
          </p:cNvPr>
          <p:cNvSpPr/>
          <p:nvPr/>
        </p:nvSpPr>
        <p:spPr>
          <a:xfrm>
            <a:off x="1835150" y="8292470"/>
            <a:ext cx="91503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Loss: 0.1735</a:t>
            </a:r>
          </a:p>
          <a:p>
            <a:pPr marL="457200" indent="-457200">
              <a:buAutoNum type="arabicPeriod"/>
            </a:pP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 17.35 &lt; Baseline (20.6)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EPOCH FOLD 3 (16.98)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F661B-1C2E-4AB4-A23D-E629A8BBF6F7}"/>
              </a:ext>
            </a:extLst>
          </p:cNvPr>
          <p:cNvSpPr txBox="1"/>
          <p:nvPr/>
        </p:nvSpPr>
        <p:spPr>
          <a:xfrm>
            <a:off x="11283950" y="2767660"/>
            <a:ext cx="6248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Image ─────► CLIP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-B/32 ────► Image Features (512)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(fine-tuned)             			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			              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		Concatenation (544)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				 ▲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				 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Metadata (12) ────► Dense + Norm ────► Features (32)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	     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Dropout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Combined Features (544)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Dense + Norm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(256)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Dense + Norm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(128)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Dense + Sigmoid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│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▼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Pawpularity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Score (0-1)</a:t>
            </a:r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7F2FF20-B00D-A9E7-43DE-249C48E0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76" y="2547315"/>
            <a:ext cx="10470289" cy="55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68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3816350" y="497790"/>
            <a:ext cx="12649200" cy="134326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DeiT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-Tiny Transformer Model with Images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435596-E675-4D2B-8802-69AF8DE85EB7}"/>
              </a:ext>
            </a:extLst>
          </p:cNvPr>
          <p:cNvSpPr/>
          <p:nvPr/>
        </p:nvSpPr>
        <p:spPr>
          <a:xfrm>
            <a:off x="2292350" y="8336001"/>
            <a:ext cx="91503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Loss: 0.203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Loss: 0.2072</a:t>
            </a:r>
          </a:p>
          <a:p>
            <a:pPr marL="457200" indent="-457200">
              <a:buAutoNum type="arabicPeriod"/>
            </a:pP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 of 20.72  &gt; Baseline (20.6)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316CE-915A-46A4-88B4-29D0D9B6C2AE}"/>
              </a:ext>
            </a:extLst>
          </p:cNvPr>
          <p:cNvSpPr txBox="1"/>
          <p:nvPr/>
        </p:nvSpPr>
        <p:spPr>
          <a:xfrm>
            <a:off x="12045950" y="2326970"/>
            <a:ext cx="555504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DeiT</a:t>
            </a:r>
            <a:r>
              <a:rPr lang="en-US" b="1" dirty="0"/>
              <a:t> Model Details: </a:t>
            </a:r>
          </a:p>
          <a:p>
            <a:r>
              <a:rPr lang="en-US" sz="1800" b="1" dirty="0"/>
              <a:t>1. Model used: deit_tiny_patch16_224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Optimizer =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Learning Rate Scheduler =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ReduceLROnPlateau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Loss Criteria = RMSE Loss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 Activation Function =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DeiT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Architecuture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/>
              <a:t>Pretrained weights loaded for transfer learning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Image (224x224)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Unfreezed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last 2 layers,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freezed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all other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extraction (192)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Linear Layer (192,512), BatchNorm1d,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Dropout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Linear Layer (512,256),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Dropout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Linear Layer (256,1)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transformation: 192 → 512 → 256 → 1 dimensions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/>
          </a:p>
          <a:p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CBB308-2D6B-4BC1-ADB8-F844CA872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" t="14705"/>
          <a:stretch/>
        </p:blipFill>
        <p:spPr>
          <a:xfrm>
            <a:off x="6195758" y="8777462"/>
            <a:ext cx="5548567" cy="594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40E8E9-E3BE-449D-9408-43F2FFAC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57" y="2449509"/>
            <a:ext cx="8375106" cy="5044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F185B-70CE-4044-AE24-8C39B9621DD5}"/>
              </a:ext>
            </a:extLst>
          </p:cNvPr>
          <p:cNvSpPr txBox="1"/>
          <p:nvPr/>
        </p:nvSpPr>
        <p:spPr>
          <a:xfrm>
            <a:off x="2254250" y="2008047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Graph: Training and Validation </a:t>
            </a:r>
          </a:p>
        </p:txBody>
      </p:sp>
    </p:spTree>
    <p:extLst>
      <p:ext uri="{BB962C8B-B14F-4D97-AF65-F5344CB8AC3E}">
        <p14:creationId xmlns:p14="http://schemas.microsoft.com/office/powerpoint/2010/main" val="4176007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3435350" y="1092961"/>
            <a:ext cx="12115800" cy="25328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Comparison of models on the basis of Evaluation Metric Result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CB32EB-F87E-4429-95FD-0D17C9462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178628"/>
              </p:ext>
            </p:extLst>
          </p:nvPr>
        </p:nvGraphicFramePr>
        <p:xfrm>
          <a:off x="2978150" y="3473450"/>
          <a:ext cx="12308417" cy="53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2112936994"/>
                    </a:ext>
                  </a:extLst>
                </a:gridCol>
                <a:gridCol w="6136217">
                  <a:extLst>
                    <a:ext uri="{9D8B030D-6E8A-4147-A177-3AD203B41FA5}">
                      <a16:colId xmlns:a16="http://schemas.microsoft.com/office/drawing/2014/main" val="711074341"/>
                    </a:ext>
                  </a:extLst>
                </a:gridCol>
              </a:tblGrid>
              <a:tr h="4849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Models Trained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RMSE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589579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r>
                        <a:rPr lang="en-US" b="1" dirty="0"/>
                        <a:t>MLP (Metadata)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068259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r>
                        <a:rPr lang="en-US" b="1" dirty="0"/>
                        <a:t>CNN (Images)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74231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r>
                        <a:rPr lang="en-US" b="1" dirty="0"/>
                        <a:t>CNN (Images + Metadata)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090384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r>
                        <a:rPr lang="en-US" b="1" dirty="0"/>
                        <a:t>Resnet50 (Images)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18.29 +- 0.0024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426196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r>
                        <a:rPr lang="en-US" b="1" dirty="0"/>
                        <a:t>Resnet50  (Images + Metadata)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18.01 +- 0.0043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42813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r>
                        <a:rPr lang="en-US" b="1" dirty="0"/>
                        <a:t>Vision transformer (Images)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3600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r>
                        <a:rPr lang="en-US" b="1" dirty="0" err="1"/>
                        <a:t>Swin</a:t>
                      </a:r>
                      <a:r>
                        <a:rPr lang="en-US" b="1" dirty="0"/>
                        <a:t> Transformer (Images + Metadata)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17.78 +- 0.23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27688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r>
                        <a:rPr lang="en-US" b="1" dirty="0" err="1"/>
                        <a:t>DeiT</a:t>
                      </a:r>
                      <a:r>
                        <a:rPr lang="en-US" b="1" dirty="0"/>
                        <a:t> –Tiny (Images)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510525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OpenAI</a:t>
                      </a:r>
                      <a:r>
                        <a:rPr lang="en-US" b="1" dirty="0"/>
                        <a:t> Clip (Images)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37985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r>
                        <a:rPr lang="en-US" b="1" dirty="0" err="1"/>
                        <a:t>OpenAI</a:t>
                      </a:r>
                      <a:r>
                        <a:rPr lang="en-US" b="1" dirty="0"/>
                        <a:t> Clip (Images + Metadata)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17.35 +- 0.0022 (Best Score 16.98)</a:t>
                      </a:r>
                      <a:endParaRPr lang="en-US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64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AB42F-DC83-DE9D-5032-4FB9060D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FE9438-0C7A-739C-3AAA-33E222107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099535-B0B6-9D29-AF15-AF15111A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63" y="629386"/>
            <a:ext cx="15184299" cy="90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39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11BBC-DCB7-A476-8E70-0BE23679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7D1B41-2D1E-70F7-EA51-E046EACF8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340584-91CC-8179-04F9-427BB55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425450"/>
            <a:ext cx="15849600" cy="9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79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F9C6E62-DAF8-48ED-8400-CFA33E7357E1}"/>
              </a:ext>
            </a:extLst>
          </p:cNvPr>
          <p:cNvSpPr txBox="1">
            <a:spLocks/>
          </p:cNvSpPr>
          <p:nvPr/>
        </p:nvSpPr>
        <p:spPr>
          <a:xfrm>
            <a:off x="3816350" y="782857"/>
            <a:ext cx="9973581" cy="1116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BB930-8D27-47D2-A3B2-933005EB32C7}"/>
              </a:ext>
            </a:extLst>
          </p:cNvPr>
          <p:cNvSpPr txBox="1"/>
          <p:nvPr/>
        </p:nvSpPr>
        <p:spPr>
          <a:xfrm>
            <a:off x="2597150" y="2783081"/>
            <a:ext cx="14411292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OpenAI Clip model has achieved the lowest RMSE value = 17.35 which is also lower than the Baseline provided in the challenge.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After performing with different scenarios, metadata and image together as the input data has resulted in better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Models still performing poorly overall. (High RSME)</a:t>
            </a:r>
          </a:p>
          <a:p>
            <a:r>
              <a:rPr lang="en-US" sz="20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CNN shallow neural network does not work well with the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Vision Transformer model architectures worked around well with image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Training transformers require higher computation resources thus more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69C1F6-886E-48FC-8CD8-084F3E22041A}"/>
              </a:ext>
            </a:extLst>
          </p:cNvPr>
          <p:cNvSpPr txBox="1">
            <a:spLocks/>
          </p:cNvSpPr>
          <p:nvPr/>
        </p:nvSpPr>
        <p:spPr>
          <a:xfrm>
            <a:off x="3808186" y="5454650"/>
            <a:ext cx="9973581" cy="1116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396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F9C6E62-DAF8-48ED-8400-CFA33E7357E1}"/>
              </a:ext>
            </a:extLst>
          </p:cNvPr>
          <p:cNvSpPr txBox="1">
            <a:spLocks/>
          </p:cNvSpPr>
          <p:nvPr/>
        </p:nvSpPr>
        <p:spPr>
          <a:xfrm>
            <a:off x="3816350" y="782857"/>
            <a:ext cx="9973581" cy="1116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BB930-8D27-47D2-A3B2-933005EB32C7}"/>
              </a:ext>
            </a:extLst>
          </p:cNvPr>
          <p:cNvSpPr txBox="1"/>
          <p:nvPr/>
        </p:nvSpPr>
        <p:spPr>
          <a:xfrm>
            <a:off x="2292350" y="2864691"/>
            <a:ext cx="1456369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</a:t>
            </a:r>
            <a:r>
              <a:rPr lang="en-US" sz="2000" b="1" dirty="0" err="1"/>
              <a:t>Pawpularity</a:t>
            </a:r>
            <a:r>
              <a:rPr lang="en-US" sz="2000" b="1" dirty="0"/>
              <a:t> Score provided in the data is not accurate enough and the algorithm used is not disclosed, therefore, achieving more accurate results was challenging.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Trying different models does not lead to very high significant difference in the RMSE value which suggest that the target value is not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Dataset subjectivity leads to bad models.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8CB75D-E062-4E7D-9119-10510A050449}"/>
              </a:ext>
            </a:extLst>
          </p:cNvPr>
          <p:cNvSpPr txBox="1">
            <a:spLocks/>
          </p:cNvSpPr>
          <p:nvPr/>
        </p:nvSpPr>
        <p:spPr>
          <a:xfrm>
            <a:off x="4163559" y="5526958"/>
            <a:ext cx="9973581" cy="1116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5E123D-7D28-4A74-9989-9D4D5D4D4FC1}"/>
              </a:ext>
            </a:extLst>
          </p:cNvPr>
          <p:cNvSpPr txBox="1"/>
          <p:nvPr/>
        </p:nvSpPr>
        <p:spPr>
          <a:xfrm>
            <a:off x="2298700" y="6757308"/>
            <a:ext cx="130488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Pawpularity</a:t>
            </a:r>
            <a:r>
              <a:rPr lang="en-US" sz="2000" b="1" dirty="0"/>
              <a:t> score can be calculated again on different basis which can improve the performance of predicting the user behavior.</a:t>
            </a:r>
          </a:p>
          <a:p>
            <a:r>
              <a:rPr lang="en-US" sz="20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More models can be researched later and create an ensemble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209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5302FEC-56C8-46CB-8899-FF9CA7A6DCB2}"/>
              </a:ext>
            </a:extLst>
          </p:cNvPr>
          <p:cNvSpPr txBox="1">
            <a:spLocks/>
          </p:cNvSpPr>
          <p:nvPr/>
        </p:nvSpPr>
        <p:spPr>
          <a:xfrm>
            <a:off x="4989958" y="710690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Dataset Characteristics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5379B-15F6-491E-9984-3FA1A9042D57}"/>
              </a:ext>
            </a:extLst>
          </p:cNvPr>
          <p:cNvSpPr txBox="1"/>
          <p:nvPr/>
        </p:nvSpPr>
        <p:spPr>
          <a:xfrm>
            <a:off x="2673350" y="1949450"/>
            <a:ext cx="120396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 achieved from Initial Data Analysis (IDA)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Metadata and Image Data (train.csv, test.csv, train jpg, test jpg)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train dataset is of shape (</a:t>
            </a:r>
            <a:r>
              <a:rPr lang="en-US" sz="2000" dirty="0"/>
              <a:t>9912, 14), i.e. 9912 instances (images and metadata) and 14 features.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test dataset is of shape (8, 13), i.e. 8 instances and 13 features.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target variable is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Pawpularity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Score which ranges from 1-100, depicting that there are some images with score as high as 100 and some with as low as 1 ( this can also be an outlier)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dataset contains No Null and duplicate Values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mean of target variable is 40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Metadata features are not highly correlated with the target variable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288 images have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pawpularity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score = 100</a:t>
            </a: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F9C6E62-DAF8-48ED-8400-CFA33E7357E1}"/>
              </a:ext>
            </a:extLst>
          </p:cNvPr>
          <p:cNvSpPr txBox="1">
            <a:spLocks/>
          </p:cNvSpPr>
          <p:nvPr/>
        </p:nvSpPr>
        <p:spPr>
          <a:xfrm>
            <a:off x="3816350" y="782857"/>
            <a:ext cx="9973581" cy="1116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BB930-8D27-47D2-A3B2-933005EB32C7}"/>
              </a:ext>
            </a:extLst>
          </p:cNvPr>
          <p:cNvSpPr txBox="1"/>
          <p:nvPr/>
        </p:nvSpPr>
        <p:spPr>
          <a:xfrm>
            <a:off x="2907951" y="2767660"/>
            <a:ext cx="144112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2"/>
              </a:rPr>
              <a:t>https://huggingface.co/docs/transformers/en/model_doc/deit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/>
              </a:rPr>
              <a:t>https://huggingface.co/docs/transformers/en/model_doc/vit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4"/>
              </a:rPr>
              <a:t>https://fastai1.fast.ai/vision.learner.html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5"/>
              </a:rPr>
              <a:t>https://arxiv.org/pdf/2103.14030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6"/>
              </a:rPr>
              <a:t>https://arxiv.org/abs/2012.12877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7"/>
              </a:rPr>
              <a:t>https://arxiv.org/pdf/2012.12877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u="sng" dirty="0"/>
              <a:t>https://www.kaggle.com/competitions/petfinder-pawpularity-score/discussion/301686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4644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7240" y="7236739"/>
            <a:ext cx="1540106" cy="3059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692534" y="-9359"/>
            <a:ext cx="605155" cy="652145"/>
            <a:chOff x="17692534" y="-9359"/>
            <a:chExt cx="605155" cy="652145"/>
          </a:xfrm>
        </p:grpSpPr>
        <p:sp>
          <p:nvSpPr>
            <p:cNvPr id="4" name="object 4"/>
            <p:cNvSpPr/>
            <p:nvPr/>
          </p:nvSpPr>
          <p:spPr>
            <a:xfrm>
              <a:off x="17701894" y="0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586104" y="0"/>
                  </a:moveTo>
                  <a:lnTo>
                    <a:pt x="1944" y="0"/>
                  </a:lnTo>
                  <a:lnTo>
                    <a:pt x="761" y="16560"/>
                  </a:lnTo>
                  <a:lnTo>
                    <a:pt x="0" y="47523"/>
                  </a:lnTo>
                  <a:lnTo>
                    <a:pt x="761" y="78486"/>
                  </a:lnTo>
                  <a:lnTo>
                    <a:pt x="7238" y="138963"/>
                  </a:lnTo>
                  <a:lnTo>
                    <a:pt x="20192" y="198717"/>
                  </a:lnTo>
                  <a:lnTo>
                    <a:pt x="38861" y="257035"/>
                  </a:lnTo>
                  <a:lnTo>
                    <a:pt x="64134" y="313194"/>
                  </a:lnTo>
                  <a:lnTo>
                    <a:pt x="95122" y="365760"/>
                  </a:lnTo>
                  <a:lnTo>
                    <a:pt x="131063" y="415442"/>
                  </a:lnTo>
                  <a:lnTo>
                    <a:pt x="171322" y="460794"/>
                  </a:lnTo>
                  <a:lnTo>
                    <a:pt x="217423" y="501840"/>
                  </a:lnTo>
                  <a:lnTo>
                    <a:pt x="267080" y="537832"/>
                  </a:lnTo>
                  <a:lnTo>
                    <a:pt x="319658" y="568794"/>
                  </a:lnTo>
                  <a:lnTo>
                    <a:pt x="375919" y="593280"/>
                  </a:lnTo>
                  <a:lnTo>
                    <a:pt x="434212" y="612000"/>
                  </a:lnTo>
                  <a:lnTo>
                    <a:pt x="493902" y="624954"/>
                  </a:lnTo>
                  <a:lnTo>
                    <a:pt x="554481" y="631431"/>
                  </a:lnTo>
                  <a:lnTo>
                    <a:pt x="585342" y="632155"/>
                  </a:lnTo>
                  <a:lnTo>
                    <a:pt x="585342" y="632879"/>
                  </a:lnTo>
                  <a:lnTo>
                    <a:pt x="586104" y="632861"/>
                  </a:lnTo>
                  <a:lnTo>
                    <a:pt x="58610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01893" y="0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0" y="47523"/>
                  </a:moveTo>
                  <a:lnTo>
                    <a:pt x="761" y="16560"/>
                  </a:lnTo>
                  <a:lnTo>
                    <a:pt x="1944" y="0"/>
                  </a:lnTo>
                </a:path>
                <a:path w="586105" h="633095">
                  <a:moveTo>
                    <a:pt x="586104" y="632861"/>
                  </a:moveTo>
                  <a:lnTo>
                    <a:pt x="585342" y="632879"/>
                  </a:lnTo>
                  <a:lnTo>
                    <a:pt x="585342" y="632155"/>
                  </a:lnTo>
                  <a:lnTo>
                    <a:pt x="554481" y="631431"/>
                  </a:lnTo>
                  <a:lnTo>
                    <a:pt x="493902" y="624954"/>
                  </a:lnTo>
                  <a:lnTo>
                    <a:pt x="434212" y="612000"/>
                  </a:lnTo>
                  <a:lnTo>
                    <a:pt x="375919" y="593280"/>
                  </a:lnTo>
                  <a:lnTo>
                    <a:pt x="319658" y="568794"/>
                  </a:lnTo>
                  <a:lnTo>
                    <a:pt x="267080" y="537832"/>
                  </a:lnTo>
                  <a:lnTo>
                    <a:pt x="217423" y="501840"/>
                  </a:lnTo>
                  <a:lnTo>
                    <a:pt x="171322" y="460794"/>
                  </a:lnTo>
                  <a:lnTo>
                    <a:pt x="131063" y="415442"/>
                  </a:lnTo>
                  <a:lnTo>
                    <a:pt x="95122" y="365760"/>
                  </a:lnTo>
                  <a:lnTo>
                    <a:pt x="64134" y="313194"/>
                  </a:lnTo>
                  <a:lnTo>
                    <a:pt x="38861" y="257035"/>
                  </a:lnTo>
                  <a:lnTo>
                    <a:pt x="20192" y="198717"/>
                  </a:lnTo>
                  <a:lnTo>
                    <a:pt x="7238" y="138963"/>
                  </a:lnTo>
                  <a:lnTo>
                    <a:pt x="761" y="78486"/>
                  </a:lnTo>
                  <a:lnTo>
                    <a:pt x="0" y="4752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04480" y="8549994"/>
            <a:ext cx="671195" cy="669290"/>
            <a:chOff x="1104480" y="8549994"/>
            <a:chExt cx="671195" cy="669290"/>
          </a:xfrm>
        </p:grpSpPr>
        <p:sp>
          <p:nvSpPr>
            <p:cNvPr id="7" name="object 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9412554" y="6518199"/>
            <a:ext cx="121285" cy="410845"/>
            <a:chOff x="9412554" y="6518199"/>
            <a:chExt cx="121285" cy="410845"/>
          </a:xfrm>
        </p:grpSpPr>
        <p:sp>
          <p:nvSpPr>
            <p:cNvPr id="25" name="object 25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9589655" y="6662166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19" y="0"/>
            <a:ext cx="2239645" cy="4458970"/>
            <a:chOff x="719" y="0"/>
            <a:chExt cx="2239645" cy="4458970"/>
          </a:xfrm>
        </p:grpSpPr>
        <p:sp>
          <p:nvSpPr>
            <p:cNvPr id="34" name="object 34"/>
            <p:cNvSpPr/>
            <p:nvPr/>
          </p:nvSpPr>
          <p:spPr>
            <a:xfrm>
              <a:off x="719" y="0"/>
              <a:ext cx="2239645" cy="4458970"/>
            </a:xfrm>
            <a:custGeom>
              <a:avLst/>
              <a:gdLst/>
              <a:ahLst/>
              <a:cxnLst/>
              <a:rect l="l" t="t" r="r" b="b"/>
              <a:pathLst>
                <a:path w="2239645" h="445897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60528" y="4458461"/>
                  </a:lnTo>
                  <a:lnTo>
                    <a:pt x="2239560" y="4458461"/>
                  </a:lnTo>
                  <a:lnTo>
                    <a:pt x="2239560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9560" y="3905211"/>
                  </a:lnTo>
                  <a:lnTo>
                    <a:pt x="2239560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9560" y="3352266"/>
                  </a:lnTo>
                  <a:lnTo>
                    <a:pt x="2239560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9645" h="4458970">
                  <a:moveTo>
                    <a:pt x="2239560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9560" y="4429366"/>
                  </a:lnTo>
                  <a:lnTo>
                    <a:pt x="2239560" y="3905211"/>
                  </a:lnTo>
                  <a:close/>
                </a:path>
                <a:path w="2239645" h="445897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9645" h="445897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9645" h="445897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9645" h="445897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9645" h="445897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9645" h="445897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9645" h="445897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9645" h="445897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9645" h="445897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9645" h="445897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9645" h="445897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F35AA0C4-CB4D-4217-BC2B-A85F698C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013" y="4458970"/>
            <a:ext cx="6294755" cy="1231106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F151309-D6C7-4BF1-A9CB-D5D592202658}"/>
              </a:ext>
            </a:extLst>
          </p:cNvPr>
          <p:cNvSpPr txBox="1">
            <a:spLocks/>
          </p:cNvSpPr>
          <p:nvPr/>
        </p:nvSpPr>
        <p:spPr>
          <a:xfrm>
            <a:off x="5264150" y="751648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47B304-7CD4-44A4-9444-27D2EB016D28}"/>
              </a:ext>
            </a:extLst>
          </p:cNvPr>
          <p:cNvSpPr/>
          <p:nvPr/>
        </p:nvSpPr>
        <p:spPr>
          <a:xfrm>
            <a:off x="1128425" y="2375978"/>
            <a:ext cx="3384560" cy="2240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Input: Images and Metadata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Output: Score (0-100)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87FF5-4211-428F-A2FB-D084A3308B83}"/>
              </a:ext>
            </a:extLst>
          </p:cNvPr>
          <p:cNvSpPr/>
          <p:nvPr/>
        </p:nvSpPr>
        <p:spPr>
          <a:xfrm>
            <a:off x="5255755" y="2375979"/>
            <a:ext cx="3507656" cy="222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Resize images to 224x224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Normalize  (mean = 0.5, std = 0.5)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Transformations</a:t>
            </a: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81C31E-F7F6-43DF-8BC2-018C33027A2E}"/>
              </a:ext>
            </a:extLst>
          </p:cNvPr>
          <p:cNvSpPr/>
          <p:nvPr/>
        </p:nvSpPr>
        <p:spPr>
          <a:xfrm>
            <a:off x="9381031" y="2398510"/>
            <a:ext cx="3435494" cy="2217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Loading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Splitting data in train and validation set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Dataloader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Batching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713FC6-ADBC-4AED-931B-6AD9096B6C80}"/>
              </a:ext>
            </a:extLst>
          </p:cNvPr>
          <p:cNvSpPr/>
          <p:nvPr/>
        </p:nvSpPr>
        <p:spPr>
          <a:xfrm>
            <a:off x="13448926" y="2375979"/>
            <a:ext cx="3507655" cy="2217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Models such as CNN, ResNet50, Transformers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8BFB9B-BF10-47C8-8BF5-EE521AECB6AE}"/>
              </a:ext>
            </a:extLst>
          </p:cNvPr>
          <p:cNvSpPr/>
          <p:nvPr/>
        </p:nvSpPr>
        <p:spPr>
          <a:xfrm>
            <a:off x="13389959" y="5214257"/>
            <a:ext cx="3459987" cy="2107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Loss Calculation</a:t>
            </a: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C6A9A7-E403-4BCD-A830-79A792CFA40F}"/>
              </a:ext>
            </a:extLst>
          </p:cNvPr>
          <p:cNvSpPr/>
          <p:nvPr/>
        </p:nvSpPr>
        <p:spPr>
          <a:xfrm>
            <a:off x="9356538" y="5205935"/>
            <a:ext cx="3459987" cy="210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ADAMW optimizer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28A254-97FF-47DB-9EB6-21514A3B184F}"/>
              </a:ext>
            </a:extLst>
          </p:cNvPr>
          <p:cNvSpPr/>
          <p:nvPr/>
        </p:nvSpPr>
        <p:spPr>
          <a:xfrm>
            <a:off x="1221480" y="5214257"/>
            <a:ext cx="3435494" cy="2107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Training 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And Validation</a:t>
            </a: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Analyzing loss curves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51B02B-DB94-42C2-AAF1-FA7E7BBA5A84}"/>
              </a:ext>
            </a:extLst>
          </p:cNvPr>
          <p:cNvSpPr/>
          <p:nvPr/>
        </p:nvSpPr>
        <p:spPr>
          <a:xfrm>
            <a:off x="1293845" y="7743783"/>
            <a:ext cx="3435494" cy="2107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Finetuning last layers in Transformers model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E590833-231D-4BF4-99F4-0278881BBD30}"/>
              </a:ext>
            </a:extLst>
          </p:cNvPr>
          <p:cNvSpPr/>
          <p:nvPr/>
        </p:nvSpPr>
        <p:spPr>
          <a:xfrm>
            <a:off x="4638135" y="3360169"/>
            <a:ext cx="42829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4654491-D42A-46F2-8C50-F7082FBE32C2}"/>
              </a:ext>
            </a:extLst>
          </p:cNvPr>
          <p:cNvSpPr/>
          <p:nvPr/>
        </p:nvSpPr>
        <p:spPr>
          <a:xfrm>
            <a:off x="8898958" y="3370648"/>
            <a:ext cx="42829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537AF37-CC97-4072-A0D5-8C6358AE41C4}"/>
              </a:ext>
            </a:extLst>
          </p:cNvPr>
          <p:cNvSpPr/>
          <p:nvPr/>
        </p:nvSpPr>
        <p:spPr>
          <a:xfrm>
            <a:off x="12911399" y="3370648"/>
            <a:ext cx="42829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A07983D-B48B-44AA-AE10-2A831E0F8467}"/>
              </a:ext>
            </a:extLst>
          </p:cNvPr>
          <p:cNvSpPr/>
          <p:nvPr/>
        </p:nvSpPr>
        <p:spPr>
          <a:xfrm>
            <a:off x="14865350" y="4757581"/>
            <a:ext cx="381000" cy="381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77C8C6E-65BB-4CC3-B700-301A87030E75}"/>
              </a:ext>
            </a:extLst>
          </p:cNvPr>
          <p:cNvSpPr/>
          <p:nvPr/>
        </p:nvSpPr>
        <p:spPr>
          <a:xfrm flipH="1">
            <a:off x="12889095" y="6153602"/>
            <a:ext cx="42829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A836612-93EC-466A-8373-218BD8CBFCED}"/>
              </a:ext>
            </a:extLst>
          </p:cNvPr>
          <p:cNvSpPr/>
          <p:nvPr/>
        </p:nvSpPr>
        <p:spPr>
          <a:xfrm flipH="1">
            <a:off x="8787200" y="6094181"/>
            <a:ext cx="42829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9CF469C-F2D7-4B93-AD27-BBD5D54813BA}"/>
              </a:ext>
            </a:extLst>
          </p:cNvPr>
          <p:cNvSpPr/>
          <p:nvPr/>
        </p:nvSpPr>
        <p:spPr>
          <a:xfrm flipH="1">
            <a:off x="4722088" y="6153602"/>
            <a:ext cx="42829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07C7F-830E-471C-B56F-361DF035ABFC}"/>
              </a:ext>
            </a:extLst>
          </p:cNvPr>
          <p:cNvSpPr/>
          <p:nvPr/>
        </p:nvSpPr>
        <p:spPr>
          <a:xfrm>
            <a:off x="5328556" y="5205935"/>
            <a:ext cx="3435494" cy="2107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Learning Rate Scheduler</a:t>
            </a: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ReduceLROnPlateau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8202F413-46D9-4B74-884E-528095108CA3}"/>
              </a:ext>
            </a:extLst>
          </p:cNvPr>
          <p:cNvSpPr/>
          <p:nvPr/>
        </p:nvSpPr>
        <p:spPr>
          <a:xfrm>
            <a:off x="2701508" y="7409539"/>
            <a:ext cx="381000" cy="381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8AB870-8822-468B-AEE5-A88D0757E9DF}"/>
              </a:ext>
            </a:extLst>
          </p:cNvPr>
          <p:cNvSpPr/>
          <p:nvPr/>
        </p:nvSpPr>
        <p:spPr>
          <a:xfrm>
            <a:off x="5432102" y="7743783"/>
            <a:ext cx="3435494" cy="2107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Cross Validation for final model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E1AD5D-645F-4883-8812-BD21AAC138D3}"/>
              </a:ext>
            </a:extLst>
          </p:cNvPr>
          <p:cNvSpPr/>
          <p:nvPr/>
        </p:nvSpPr>
        <p:spPr>
          <a:xfrm>
            <a:off x="9449598" y="7705659"/>
            <a:ext cx="3435494" cy="2107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Finalizing Model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3928601-5351-4369-84FA-7788CBCDEE8D}"/>
              </a:ext>
            </a:extLst>
          </p:cNvPr>
          <p:cNvSpPr/>
          <p:nvPr/>
        </p:nvSpPr>
        <p:spPr>
          <a:xfrm>
            <a:off x="4835856" y="8746630"/>
            <a:ext cx="42829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C238DEB-04C3-47F6-963D-8570317296FD}"/>
              </a:ext>
            </a:extLst>
          </p:cNvPr>
          <p:cNvSpPr/>
          <p:nvPr/>
        </p:nvSpPr>
        <p:spPr>
          <a:xfrm>
            <a:off x="8936203" y="8678177"/>
            <a:ext cx="42829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5302FEC-56C8-46CB-8899-FF9CA7A6DCB2}"/>
              </a:ext>
            </a:extLst>
          </p:cNvPr>
          <p:cNvSpPr txBox="1">
            <a:spLocks/>
          </p:cNvSpPr>
          <p:nvPr/>
        </p:nvSpPr>
        <p:spPr>
          <a:xfrm>
            <a:off x="4989958" y="710690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Dataset Characteristics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5379B-15F6-491E-9984-3FA1A9042D57}"/>
              </a:ext>
            </a:extLst>
          </p:cNvPr>
          <p:cNvSpPr txBox="1"/>
          <p:nvPr/>
        </p:nvSpPr>
        <p:spPr>
          <a:xfrm>
            <a:off x="2901950" y="2708617"/>
            <a:ext cx="1143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 achieved from Exploratory Data Analysis (EDA)</a:t>
            </a: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69FD4A-7384-4BF3-98C1-30D4AB20F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" t="1865" r="-718"/>
          <a:stretch/>
        </p:blipFill>
        <p:spPr>
          <a:xfrm>
            <a:off x="2292350" y="3549650"/>
            <a:ext cx="14867080" cy="56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8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5302FEC-56C8-46CB-8899-FF9CA7A6DCB2}"/>
              </a:ext>
            </a:extLst>
          </p:cNvPr>
          <p:cNvSpPr txBox="1">
            <a:spLocks/>
          </p:cNvSpPr>
          <p:nvPr/>
        </p:nvSpPr>
        <p:spPr>
          <a:xfrm>
            <a:off x="4989958" y="710690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Correlation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5379B-15F6-491E-9984-3FA1A9042D57}"/>
              </a:ext>
            </a:extLst>
          </p:cNvPr>
          <p:cNvSpPr txBox="1"/>
          <p:nvPr/>
        </p:nvSpPr>
        <p:spPr>
          <a:xfrm>
            <a:off x="3816350" y="2765016"/>
            <a:ext cx="3137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  <a:p>
            <a:pPr algn="ctr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61795-2A66-4794-BECA-8DDC7D0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93" y="3455957"/>
            <a:ext cx="8364992" cy="44989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1CA790-7F83-4373-9DC1-EA15B46D1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" t="313"/>
          <a:stretch/>
        </p:blipFill>
        <p:spPr>
          <a:xfrm>
            <a:off x="9901366" y="3442351"/>
            <a:ext cx="7220136" cy="46030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70EC41-B3E4-43B3-BAB3-39F177C59EE9}"/>
              </a:ext>
            </a:extLst>
          </p:cNvPr>
          <p:cNvSpPr txBox="1"/>
          <p:nvPr/>
        </p:nvSpPr>
        <p:spPr>
          <a:xfrm>
            <a:off x="11741150" y="2940050"/>
            <a:ext cx="4767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Correlation with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Pawpularity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(target)</a:t>
            </a: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7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5302FEC-56C8-46CB-8899-FF9CA7A6DCB2}"/>
              </a:ext>
            </a:extLst>
          </p:cNvPr>
          <p:cNvSpPr txBox="1">
            <a:spLocks/>
          </p:cNvSpPr>
          <p:nvPr/>
        </p:nvSpPr>
        <p:spPr>
          <a:xfrm>
            <a:off x="3663950" y="364233"/>
            <a:ext cx="11415785" cy="7194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Dataset Images with Features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D0FC18-3FDA-428B-A603-BA44338E1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2" t="1" b="-6202"/>
          <a:stretch/>
        </p:blipFill>
        <p:spPr>
          <a:xfrm>
            <a:off x="6295646" y="1617815"/>
            <a:ext cx="3670345" cy="14183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6CC4CA-095C-42D0-BEA3-D75C74401382}"/>
              </a:ext>
            </a:extLst>
          </p:cNvPr>
          <p:cNvSpPr txBox="1"/>
          <p:nvPr/>
        </p:nvSpPr>
        <p:spPr>
          <a:xfrm>
            <a:off x="4073210" y="1811571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1. Subject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Focus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4A7F11-D218-4DE2-8CE6-7804D3EE8F6A}"/>
              </a:ext>
            </a:extLst>
          </p:cNvPr>
          <p:cNvSpPr txBox="1"/>
          <p:nvPr/>
        </p:nvSpPr>
        <p:spPr>
          <a:xfrm>
            <a:off x="4121150" y="3586327"/>
            <a:ext cx="1467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2. Eyes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94C5F1-6E41-4614-A138-07D6C6ACF569}"/>
              </a:ext>
            </a:extLst>
          </p:cNvPr>
          <p:cNvSpPr txBox="1"/>
          <p:nvPr/>
        </p:nvSpPr>
        <p:spPr>
          <a:xfrm>
            <a:off x="4133849" y="5323351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3. Face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563F90-08BF-4DCA-BC3B-F104E448CD8C}"/>
              </a:ext>
            </a:extLst>
          </p:cNvPr>
          <p:cNvSpPr txBox="1"/>
          <p:nvPr/>
        </p:nvSpPr>
        <p:spPr>
          <a:xfrm>
            <a:off x="4154486" y="7098107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4. Near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9763EB-3100-4564-A0E1-CD02633F1D95}"/>
              </a:ext>
            </a:extLst>
          </p:cNvPr>
          <p:cNvSpPr txBox="1"/>
          <p:nvPr/>
        </p:nvSpPr>
        <p:spPr>
          <a:xfrm>
            <a:off x="10376411" y="1734824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6. Accessory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C35A24-EF67-4DDF-8C17-52E57371F5B8}"/>
              </a:ext>
            </a:extLst>
          </p:cNvPr>
          <p:cNvSpPr txBox="1"/>
          <p:nvPr/>
        </p:nvSpPr>
        <p:spPr>
          <a:xfrm>
            <a:off x="10376411" y="3586327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7. Group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597875-F601-4594-B212-4DB0F3C8176B}"/>
              </a:ext>
            </a:extLst>
          </p:cNvPr>
          <p:cNvSpPr txBox="1"/>
          <p:nvPr/>
        </p:nvSpPr>
        <p:spPr>
          <a:xfrm>
            <a:off x="10395281" y="534004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8. Collage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16E2E6-F768-44FB-8F32-13EEC208E1C4}"/>
              </a:ext>
            </a:extLst>
          </p:cNvPr>
          <p:cNvSpPr txBox="1"/>
          <p:nvPr/>
        </p:nvSpPr>
        <p:spPr>
          <a:xfrm>
            <a:off x="10459011" y="7060429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9. Human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178FFC-58A6-45EC-BAF1-251671DE9058}"/>
              </a:ext>
            </a:extLst>
          </p:cNvPr>
          <p:cNvSpPr txBox="1"/>
          <p:nvPr/>
        </p:nvSpPr>
        <p:spPr>
          <a:xfrm>
            <a:off x="4185543" y="868188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5. Action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2674DC-05F7-41E5-AA25-14BC24424CC5}"/>
              </a:ext>
            </a:extLst>
          </p:cNvPr>
          <p:cNvSpPr txBox="1"/>
          <p:nvPr/>
        </p:nvSpPr>
        <p:spPr>
          <a:xfrm>
            <a:off x="10376411" y="8758901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10. Occlusion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09B70C-814A-4C15-8AC5-45511619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46" y="3238464"/>
            <a:ext cx="3649708" cy="1461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9DCD6B-5510-4057-B242-8B4974F51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46" y="4921153"/>
            <a:ext cx="3690982" cy="139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85DC8B2-3DF8-41AB-88AA-3AD669921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250" y="6529207"/>
            <a:ext cx="3689395" cy="154183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0A44E8-4041-4EC6-8C26-74B64AE3F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649" y="8234757"/>
            <a:ext cx="3705270" cy="15350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410E24F-2DA4-42BF-9785-FAF48717B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1011" y="1523693"/>
            <a:ext cx="3700507" cy="153924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3E4C4E9-0ED7-4B50-8D03-677F1F847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1010" y="3264538"/>
            <a:ext cx="3700507" cy="14637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9A94DE5-BE2E-44E7-B426-4A21EEC46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1010" y="4942337"/>
            <a:ext cx="3806939" cy="149190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0DEDE40-D0C5-4A7E-9FF5-C8F322F4587A}"/>
              </a:ext>
            </a:extLst>
          </p:cNvPr>
          <p:cNvSpPr txBox="1"/>
          <p:nvPr/>
        </p:nvSpPr>
        <p:spPr>
          <a:xfrm>
            <a:off x="1421534" y="5508450"/>
            <a:ext cx="1290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11. Info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E3A441-1D3B-4E84-8DAC-C3DFABDDC70D}"/>
              </a:ext>
            </a:extLst>
          </p:cNvPr>
          <p:cNvSpPr txBox="1"/>
          <p:nvPr/>
        </p:nvSpPr>
        <p:spPr>
          <a:xfrm>
            <a:off x="1451696" y="7809607"/>
            <a:ext cx="1290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12. Blur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C3098CF-AE28-4CF0-9E4E-ADCB071B24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12597" y="6501332"/>
            <a:ext cx="3806939" cy="153504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741C5B-90FF-4C10-A08B-8A4A9285E2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1010" y="8226819"/>
            <a:ext cx="3806939" cy="15604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E0DB4F-7096-4DEA-8615-2F6F02C38C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611" y="6108615"/>
            <a:ext cx="3180473" cy="123589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1018D1-2310-431D-90B5-B0CE5646D6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201" y="8209717"/>
            <a:ext cx="3002199" cy="12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7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80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1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80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7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7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80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580" y="417998"/>
                  </a:lnTo>
                  <a:lnTo>
                    <a:pt x="965580" y="414283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80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7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06" y="414337"/>
                  </a:lnTo>
                </a:path>
                <a:path w="965834" h="916305">
                  <a:moveTo>
                    <a:pt x="965506" y="418057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580" y="502237"/>
                  </a:lnTo>
                  <a:lnTo>
                    <a:pt x="965580" y="498522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06" y="498517"/>
                  </a:lnTo>
                </a:path>
                <a:path w="965834" h="1000125">
                  <a:moveTo>
                    <a:pt x="965506" y="502237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779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7210"/>
            <a:chOff x="-9359" y="9760438"/>
            <a:chExt cx="595630" cy="53721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0" y="517963"/>
                  </a:lnTo>
                  <a:lnTo>
                    <a:pt x="576565" y="517963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8159"/>
            </a:xfrm>
            <a:custGeom>
              <a:avLst/>
              <a:gdLst/>
              <a:ahLst/>
              <a:cxnLst/>
              <a:rect l="l" t="t" r="r" b="b"/>
              <a:pathLst>
                <a:path w="576580" h="518159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565" y="517963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5302FEC-56C8-46CB-8899-FF9CA7A6DCB2}"/>
              </a:ext>
            </a:extLst>
          </p:cNvPr>
          <p:cNvSpPr txBox="1">
            <a:spLocks/>
          </p:cNvSpPr>
          <p:nvPr/>
        </p:nvSpPr>
        <p:spPr>
          <a:xfrm>
            <a:off x="4989958" y="710690"/>
            <a:ext cx="8184777" cy="9412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55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Pawpularity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Score = 100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480CA-35DD-42D8-AD7E-1C5DC130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315" b="1363"/>
          <a:stretch/>
        </p:blipFill>
        <p:spPr>
          <a:xfrm>
            <a:off x="3663950" y="2188216"/>
            <a:ext cx="11658600" cy="707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7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3423</Words>
  <Application>Microsoft Office PowerPoint</Application>
  <PresentationFormat>Benutzerdefiniert</PresentationFormat>
  <Paragraphs>674</Paragraphs>
  <Slides>41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Aptos</vt:lpstr>
      <vt:lpstr>Arial</vt:lpstr>
      <vt:lpstr>Tahoma</vt:lpstr>
      <vt:lpstr>Wingdings</vt:lpstr>
      <vt:lpstr>Office Theme</vt:lpstr>
      <vt:lpstr>Intermediate Machine Learning  Opencampus</vt:lpstr>
      <vt:lpstr>PetFinder.my - Pawpularity Contest  Kaggle Challenge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WEB SERVICES MEDIA &amp; CDN</dc:title>
  <dc:creator>Khushi Kala</dc:creator>
  <cp:lastModifiedBy>Christopher Kunze</cp:lastModifiedBy>
  <cp:revision>118</cp:revision>
  <dcterms:created xsi:type="dcterms:W3CDTF">2024-12-09T00:50:22Z</dcterms:created>
  <dcterms:modified xsi:type="dcterms:W3CDTF">2025-02-06T21:59:13Z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2024-12-09T00:00:00Z</vt:filetime>
  </property>
  <property fmtid="{D5CDD505-2E9C-101B-9397-08002B2CF9AE}" pid="5" name="Producer">
    <vt:lpwstr>GPL Ghostscript 10.04.0</vt:lpwstr>
  </property>
</Properties>
</file>